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1" r:id="rId3"/>
    <p:sldId id="259" r:id="rId4"/>
    <p:sldId id="260" r:id="rId5"/>
    <p:sldId id="278" r:id="rId6"/>
    <p:sldId id="261" r:id="rId7"/>
    <p:sldId id="264" r:id="rId8"/>
    <p:sldId id="279" r:id="rId9"/>
    <p:sldId id="274" r:id="rId10"/>
    <p:sldId id="275" r:id="rId11"/>
    <p:sldId id="276" r:id="rId12"/>
    <p:sldId id="281" r:id="rId13"/>
    <p:sldId id="263" r:id="rId14"/>
    <p:sldId id="277" r:id="rId15"/>
    <p:sldId id="282" r:id="rId16"/>
    <p:sldId id="268" r:id="rId17"/>
    <p:sldId id="258" r:id="rId18"/>
    <p:sldId id="280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716" autoAdjust="0"/>
  </p:normalViewPr>
  <p:slideViewPr>
    <p:cSldViewPr snapToGrid="0" snapToObjects="1">
      <p:cViewPr varScale="1">
        <p:scale>
          <a:sx n="105" d="100"/>
          <a:sy n="105" d="100"/>
        </p:scale>
        <p:origin x="80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E8225-23C1-CD44-BD25-A6605EA2E611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D378C-8E57-4A4E-B6B6-FE4271151CC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1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0000" cy="6882221"/>
          </a:xfrm>
          <a:prstGeom prst="rect">
            <a:avLst/>
          </a:prstGeom>
        </p:spPr>
      </p:pic>
      <p:sp>
        <p:nvSpPr>
          <p:cNvPr id="25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13237" y="417969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513232" y="1037910"/>
            <a:ext cx="8369163" cy="6394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029237" y="5987209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name</a:t>
            </a:r>
            <a:endParaRPr lang="en-US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7027153" y="6272185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0000" cy="688222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498" y="1546158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500" dirty="0">
              <a:latin typeface="Arial"/>
              <a:cs typeface="Arial"/>
            </a:endParaRP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81285" y="521800"/>
            <a:ext cx="8369163" cy="61994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1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Slide Title</a:t>
            </a:r>
            <a:endParaRPr lang="en-US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7252901" y="6410520"/>
            <a:ext cx="4578487" cy="35461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200" b="0">
                <a:solidFill>
                  <a:srgbClr val="00688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00688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00688A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00688A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00688A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A_PowerPoint Templates V8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240000" cy="688222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7498" y="1863686"/>
            <a:ext cx="11171101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25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04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4.png"/><Relationship Id="rId2" Type="http://schemas.microsoft.com/office/2007/relationships/media" Target="../media/media12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hyperlink" Target="https://www.draw.io/?page-id=9f46799a-70d6-7492-0946-bef42562c5a5&amp;scale=auto#G1sfoOQAjnFPHbYl5WcwT8EkbTwRnHyTl0" TargetMode="Externa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hyperlink" Target="martinfowler.com/articles/continuousIntegrat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hyperlink" Target="http://www.tango-controls.org/" TargetMode="External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hyperlink" Target="https://helm.sh/" TargetMode="External"/><Relationship Id="rId4" Type="http://schemas.openxmlformats.org/officeDocument/2006/relationships/hyperlink" Target="https://kubernetes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80797" y="5987209"/>
            <a:ext cx="3433865" cy="354613"/>
          </a:xfrm>
        </p:spPr>
        <p:txBody>
          <a:bodyPr/>
          <a:lstStyle/>
          <a:p>
            <a:r>
              <a:rPr lang="en-US" dirty="0"/>
              <a:t>Matteo Di Carlo (INAF-OAAB)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427099" y="6272185"/>
            <a:ext cx="3786000" cy="354613"/>
          </a:xfrm>
        </p:spPr>
        <p:txBody>
          <a:bodyPr/>
          <a:lstStyle/>
          <a:p>
            <a:r>
              <a:rPr lang="en-US" dirty="0"/>
              <a:t>Yilmaz U., Harding P., Bartolini M., Le Roux G., </a:t>
            </a:r>
            <a:r>
              <a:rPr lang="en-US" dirty="0" err="1"/>
              <a:t>Dolci</a:t>
            </a:r>
            <a:r>
              <a:rPr lang="en-US" dirty="0"/>
              <a:t> M.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3B7B8A4-E8C9-40DC-BD39-B2E9B7E7C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CI-CD Practices with the TANGO-controls framework in the context of the Square </a:t>
            </a:r>
            <a:r>
              <a:rPr lang="en-US" sz="2400" dirty="0" err="1"/>
              <a:t>Kilometre</a:t>
            </a:r>
            <a:r>
              <a:rPr lang="en-US" sz="2400" dirty="0"/>
              <a:t> Array (SKA) Telescope Project</a:t>
            </a:r>
            <a:endParaRPr lang="it-IT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9895676-EF22-4E74-B2B4-6AB1D22F90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2"/>
    </mc:Choice>
    <mc:Fallback>
      <p:transition spd="slow" advTm="13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55088DC-7188-42CD-9656-40377BF3E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Set of software artefacts, the corresponding repository and continuous integration facilities for the development, testing, and integration of the SKA prototype software systems</a:t>
            </a:r>
            <a:endParaRPr lang="en-US" dirty="0"/>
          </a:p>
          <a:p>
            <a:r>
              <a:rPr lang="en-US" dirty="0"/>
              <a:t>Main effort to integrate the components from the different SKA elements with each other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E790D5-99F5-463B-91CE-43F16776E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285" y="521800"/>
            <a:ext cx="9905990" cy="619941"/>
          </a:xfrm>
        </p:spPr>
        <p:txBody>
          <a:bodyPr/>
          <a:lstStyle/>
          <a:p>
            <a:r>
              <a:rPr lang="en-GB" dirty="0"/>
              <a:t>🌍 </a:t>
            </a:r>
            <a:r>
              <a:rPr lang="it-IT" dirty="0"/>
              <a:t>SKA MVP </a:t>
            </a:r>
            <a:r>
              <a:rPr lang="it-IT" dirty="0" err="1"/>
              <a:t>Prototype</a:t>
            </a:r>
            <a:r>
              <a:rPr lang="it-IT" dirty="0"/>
              <a:t> Integration (SKAMPI)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6DF5FA-9A4C-43DE-A9B5-E57D1C072E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12647" y="5963717"/>
            <a:ext cx="3433865" cy="354613"/>
          </a:xfrm>
        </p:spPr>
        <p:txBody>
          <a:bodyPr/>
          <a:lstStyle/>
          <a:p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E0B0CB9-C268-4BB3-B865-649EC7312B37}"/>
              </a:ext>
            </a:extLst>
          </p:cNvPr>
          <p:cNvSpPr/>
          <p:nvPr/>
        </p:nvSpPr>
        <p:spPr>
          <a:xfrm>
            <a:off x="3940579" y="466937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D262157E-1085-44DF-AB14-D7A63AA9510B}"/>
              </a:ext>
            </a:extLst>
          </p:cNvPr>
          <p:cNvGrpSpPr/>
          <p:nvPr/>
        </p:nvGrpSpPr>
        <p:grpSpPr>
          <a:xfrm>
            <a:off x="9648914" y="3620734"/>
            <a:ext cx="1327608" cy="1819470"/>
            <a:chOff x="17111327" y="297638"/>
            <a:chExt cx="1327608" cy="1819470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855A7D92-FF25-41D7-818A-E17C13872DCD}"/>
                </a:ext>
              </a:extLst>
            </p:cNvPr>
            <p:cNvCxnSpPr>
              <a:cxnSpLocks/>
            </p:cNvCxnSpPr>
            <p:nvPr/>
          </p:nvCxnSpPr>
          <p:spPr>
            <a:xfrm>
              <a:off x="17206427" y="1092232"/>
              <a:ext cx="1137408" cy="0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1FA9BEB-1755-4A52-9E6E-F5CA375BD76C}"/>
                </a:ext>
              </a:extLst>
            </p:cNvPr>
            <p:cNvSpPr txBox="1"/>
            <p:nvPr/>
          </p:nvSpPr>
          <p:spPr>
            <a:xfrm>
              <a:off x="17111327" y="655432"/>
              <a:ext cx="1327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Depends</a:t>
              </a:r>
              <a:r>
                <a:rPr lang="it-IT" dirty="0"/>
                <a:t>-on</a:t>
              </a:r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8DC48FA-5A36-4B53-9904-63E933065440}"/>
                </a:ext>
              </a:extLst>
            </p:cNvPr>
            <p:cNvSpPr/>
            <p:nvPr/>
          </p:nvSpPr>
          <p:spPr>
            <a:xfrm>
              <a:off x="17264450" y="1271894"/>
              <a:ext cx="1023456" cy="6711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Helm</a:t>
              </a:r>
              <a:r>
                <a:rPr lang="it-IT" dirty="0"/>
                <a:t> Chart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BF897EB-3A96-4C66-A978-756CAB1F4414}"/>
                </a:ext>
              </a:extLst>
            </p:cNvPr>
            <p:cNvSpPr/>
            <p:nvPr/>
          </p:nvSpPr>
          <p:spPr>
            <a:xfrm>
              <a:off x="17111327" y="586887"/>
              <a:ext cx="1327608" cy="15302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E4193E05-106E-4BAF-8A10-F265C1A773B6}"/>
                </a:ext>
              </a:extLst>
            </p:cNvPr>
            <p:cNvSpPr txBox="1"/>
            <p:nvPr/>
          </p:nvSpPr>
          <p:spPr>
            <a:xfrm>
              <a:off x="17320376" y="297638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KEY</a:t>
              </a:r>
            </a:p>
          </p:txBody>
        </p:sp>
      </p:grpSp>
      <p:sp>
        <p:nvSpPr>
          <p:cNvPr id="34" name="Ovale 33">
            <a:extLst>
              <a:ext uri="{FF2B5EF4-FFF2-40B4-BE49-F238E27FC236}">
                <a16:creationId xmlns:a16="http://schemas.microsoft.com/office/drawing/2014/main" id="{57824A31-80F6-4A41-9F8D-ED2D3BA3F062}"/>
              </a:ext>
            </a:extLst>
          </p:cNvPr>
          <p:cNvSpPr/>
          <p:nvPr/>
        </p:nvSpPr>
        <p:spPr>
          <a:xfrm>
            <a:off x="2851932" y="5744911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7E96FFC1-D8AF-4CC2-9D35-D4F63EDF55FF}"/>
              </a:ext>
            </a:extLst>
          </p:cNvPr>
          <p:cNvSpPr/>
          <p:nvPr/>
        </p:nvSpPr>
        <p:spPr>
          <a:xfrm>
            <a:off x="4789418" y="5744911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992870D-5434-4468-A5C8-B1C65CA51C43}"/>
              </a:ext>
            </a:extLst>
          </p:cNvPr>
          <p:cNvSpPr/>
          <p:nvPr/>
        </p:nvSpPr>
        <p:spPr>
          <a:xfrm>
            <a:off x="7565512" y="466937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750E8411-DC9D-42B1-B50B-2F69E1522329}"/>
              </a:ext>
            </a:extLst>
          </p:cNvPr>
          <p:cNvSpPr/>
          <p:nvPr/>
        </p:nvSpPr>
        <p:spPr>
          <a:xfrm>
            <a:off x="8518224" y="5744366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1B226AFB-4306-4863-B797-0D3A5A227456}"/>
              </a:ext>
            </a:extLst>
          </p:cNvPr>
          <p:cNvSpPr/>
          <p:nvPr/>
        </p:nvSpPr>
        <p:spPr>
          <a:xfrm>
            <a:off x="6726904" y="5744365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E49F60C0-74AC-4ECE-84BE-4501AA56577B}"/>
              </a:ext>
            </a:extLst>
          </p:cNvPr>
          <p:cNvSpPr/>
          <p:nvPr/>
        </p:nvSpPr>
        <p:spPr>
          <a:xfrm>
            <a:off x="5825244" y="3796782"/>
            <a:ext cx="1483275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Element</a:t>
            </a:r>
            <a:endParaRPr lang="it-IT" dirty="0"/>
          </a:p>
        </p:txBody>
      </p: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4C566ABC-80B9-4402-A4BD-84E4DFEBE3C6}"/>
              </a:ext>
            </a:extLst>
          </p:cNvPr>
          <p:cNvCxnSpPr>
            <a:cxnSpLocks/>
            <a:stCxn id="44" idx="4"/>
            <a:endCxn id="7" idx="7"/>
          </p:cNvCxnSpPr>
          <p:nvPr/>
        </p:nvCxnSpPr>
        <p:spPr>
          <a:xfrm flipH="1">
            <a:off x="5206633" y="4467901"/>
            <a:ext cx="1360249" cy="29975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867558EB-A265-4A10-B5C5-4824B10AB58F}"/>
              </a:ext>
            </a:extLst>
          </p:cNvPr>
          <p:cNvCxnSpPr>
            <a:cxnSpLocks/>
            <a:stCxn id="44" idx="4"/>
            <a:endCxn id="38" idx="1"/>
          </p:cNvCxnSpPr>
          <p:nvPr/>
        </p:nvCxnSpPr>
        <p:spPr>
          <a:xfrm>
            <a:off x="6566882" y="4467901"/>
            <a:ext cx="1215851" cy="29975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0C83D543-ECBE-4999-A3E9-A031A11DD242}"/>
              </a:ext>
            </a:extLst>
          </p:cNvPr>
          <p:cNvCxnSpPr>
            <a:cxnSpLocks/>
            <a:stCxn id="7" idx="4"/>
            <a:endCxn id="34" idx="0"/>
          </p:cNvCxnSpPr>
          <p:nvPr/>
        </p:nvCxnSpPr>
        <p:spPr>
          <a:xfrm flipH="1">
            <a:off x="3593570" y="5340494"/>
            <a:ext cx="1088647" cy="40441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F4354CC0-EB73-47AD-B138-7E863851053E}"/>
              </a:ext>
            </a:extLst>
          </p:cNvPr>
          <p:cNvCxnSpPr>
            <a:cxnSpLocks/>
            <a:stCxn id="7" idx="4"/>
            <a:endCxn id="36" idx="0"/>
          </p:cNvCxnSpPr>
          <p:nvPr/>
        </p:nvCxnSpPr>
        <p:spPr>
          <a:xfrm>
            <a:off x="4682217" y="5340494"/>
            <a:ext cx="848839" cy="404417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963DC61-35D0-4A2B-A2DC-8113289A7FC2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8307150" y="5340494"/>
            <a:ext cx="952712" cy="403872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FC8F5627-1464-4059-89F9-02541BF9B862}"/>
              </a:ext>
            </a:extLst>
          </p:cNvPr>
          <p:cNvCxnSpPr>
            <a:cxnSpLocks/>
            <a:stCxn id="38" idx="4"/>
            <a:endCxn id="42" idx="0"/>
          </p:cNvCxnSpPr>
          <p:nvPr/>
        </p:nvCxnSpPr>
        <p:spPr>
          <a:xfrm flipH="1">
            <a:off x="7468542" y="5340494"/>
            <a:ext cx="838608" cy="40387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Audio 70">
            <a:hlinkClick r:id="" action="ppaction://media"/>
            <a:extLst>
              <a:ext uri="{FF2B5EF4-FFF2-40B4-BE49-F238E27FC236}">
                <a16:creationId xmlns:a16="http://schemas.microsoft.com/office/drawing/2014/main" id="{8F7E46F2-8769-48F7-8162-3E01F06F7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34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75"/>
    </mc:Choice>
    <mc:Fallback>
      <p:transition spd="slow" advTm="44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FF1C71-E3F1-4FAD-88A0-1840BD7AFD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4964" y="521800"/>
            <a:ext cx="7109684" cy="619941"/>
          </a:xfrm>
        </p:spPr>
        <p:txBody>
          <a:bodyPr/>
          <a:lstStyle/>
          <a:p>
            <a:r>
              <a:rPr lang="it-IT" dirty="0"/>
              <a:t>In Helm - </a:t>
            </a:r>
            <a:r>
              <a:rPr lang="it-IT" dirty="0" err="1"/>
              <a:t>Subcharts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EFF357-C3D4-44CB-9A58-E06AEC3C96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FC90F7E6-FA47-4845-B25B-A3702EFC3733}"/>
              </a:ext>
            </a:extLst>
          </p:cNvPr>
          <p:cNvSpPr/>
          <p:nvPr/>
        </p:nvSpPr>
        <p:spPr>
          <a:xfrm>
            <a:off x="2337067" y="2680078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A117ED6-24A6-4CDB-A3F7-62E0B00DABC5}"/>
              </a:ext>
            </a:extLst>
          </p:cNvPr>
          <p:cNvSpPr/>
          <p:nvPr/>
        </p:nvSpPr>
        <p:spPr>
          <a:xfrm>
            <a:off x="4262395" y="4326225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6557DFE-2487-40BD-99C3-30D8F368DA21}"/>
              </a:ext>
            </a:extLst>
          </p:cNvPr>
          <p:cNvSpPr/>
          <p:nvPr/>
        </p:nvSpPr>
        <p:spPr>
          <a:xfrm>
            <a:off x="2381702" y="4169085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0EBAF274-B467-42F4-82E4-B7E2A61AB046}"/>
              </a:ext>
            </a:extLst>
          </p:cNvPr>
          <p:cNvSpPr/>
          <p:nvPr/>
        </p:nvSpPr>
        <p:spPr>
          <a:xfrm>
            <a:off x="6076707" y="4370429"/>
            <a:ext cx="1421934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862145D-7DD0-4691-BD6A-A8231D7AE329}"/>
              </a:ext>
            </a:extLst>
          </p:cNvPr>
          <p:cNvSpPr/>
          <p:nvPr/>
        </p:nvSpPr>
        <p:spPr>
          <a:xfrm>
            <a:off x="2623230" y="1506176"/>
            <a:ext cx="1023456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D53A2A0-9D46-4895-8B43-975DEB462A7E}"/>
              </a:ext>
            </a:extLst>
          </p:cNvPr>
          <p:cNvSpPr/>
          <p:nvPr/>
        </p:nvSpPr>
        <p:spPr>
          <a:xfrm>
            <a:off x="7952336" y="1703344"/>
            <a:ext cx="1766520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BF97B09-A636-4B5C-A033-A8DE19C0D73F}"/>
              </a:ext>
            </a:extLst>
          </p:cNvPr>
          <p:cNvSpPr/>
          <p:nvPr/>
        </p:nvSpPr>
        <p:spPr>
          <a:xfrm>
            <a:off x="8137182" y="2571393"/>
            <a:ext cx="1766520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82504D58-E6A6-452C-8E45-4B41A5E756AA}"/>
              </a:ext>
            </a:extLst>
          </p:cNvPr>
          <p:cNvSpPr/>
          <p:nvPr/>
        </p:nvSpPr>
        <p:spPr>
          <a:xfrm>
            <a:off x="7943182" y="3836986"/>
            <a:ext cx="1766520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1183F979-A3A0-4885-A2C2-F583EBAB457D}"/>
              </a:ext>
            </a:extLst>
          </p:cNvPr>
          <p:cNvSpPr/>
          <p:nvPr/>
        </p:nvSpPr>
        <p:spPr>
          <a:xfrm>
            <a:off x="4810925" y="2434847"/>
            <a:ext cx="1875854" cy="671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D9A42249-F8FE-4A31-BDDE-F0577DB67DE8}"/>
              </a:ext>
            </a:extLst>
          </p:cNvPr>
          <p:cNvCxnSpPr>
            <a:cxnSpLocks/>
            <a:stCxn id="18" idx="1"/>
            <a:endCxn id="12" idx="6"/>
          </p:cNvCxnSpPr>
          <p:nvPr/>
        </p:nvCxnSpPr>
        <p:spPr>
          <a:xfrm flipH="1" flipV="1">
            <a:off x="3646687" y="1841735"/>
            <a:ext cx="1438951" cy="691394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24B97E0-0AE7-45CB-AF38-CC3A6D0936D9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3360524" y="2818425"/>
            <a:ext cx="1568091" cy="197212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F9DEA668-897A-4C79-910F-BB768ADB7687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3255277" y="2877593"/>
            <a:ext cx="2030575" cy="1389774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9A9201B0-EC9C-4328-BD36-D0EA76EBF97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107682" y="3087158"/>
            <a:ext cx="679993" cy="1283271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BD71076-3FD8-47E6-9794-3E7F72B299F3}"/>
              </a:ext>
            </a:extLst>
          </p:cNvPr>
          <p:cNvCxnSpPr>
            <a:cxnSpLocks/>
            <a:stCxn id="18" idx="7"/>
            <a:endCxn id="14" idx="2"/>
          </p:cNvCxnSpPr>
          <p:nvPr/>
        </p:nvCxnSpPr>
        <p:spPr>
          <a:xfrm flipV="1">
            <a:off x="6412068" y="2038903"/>
            <a:ext cx="1540269" cy="49422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9E0EFD9-CB23-4392-826C-515BCFEC7FD1}"/>
              </a:ext>
            </a:extLst>
          </p:cNvPr>
          <p:cNvCxnSpPr>
            <a:cxnSpLocks/>
            <a:stCxn id="18" idx="6"/>
            <a:endCxn id="15" idx="2"/>
          </p:cNvCxnSpPr>
          <p:nvPr/>
        </p:nvCxnSpPr>
        <p:spPr>
          <a:xfrm>
            <a:off x="6686780" y="2770406"/>
            <a:ext cx="1450403" cy="13654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D0AFD315-D958-45EA-BBB0-79AAA3948B08}"/>
              </a:ext>
            </a:extLst>
          </p:cNvPr>
          <p:cNvCxnSpPr>
            <a:cxnSpLocks/>
            <a:stCxn id="18" idx="5"/>
            <a:endCxn id="16" idx="1"/>
          </p:cNvCxnSpPr>
          <p:nvPr/>
        </p:nvCxnSpPr>
        <p:spPr>
          <a:xfrm>
            <a:off x="6412067" y="3007682"/>
            <a:ext cx="1789816" cy="92758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A9D0893-9B2C-4660-AB3F-3BFABC5F1C36}"/>
              </a:ext>
            </a:extLst>
          </p:cNvPr>
          <p:cNvCxnSpPr>
            <a:cxnSpLocks/>
            <a:stCxn id="18" idx="4"/>
            <a:endCxn id="6" idx="0"/>
          </p:cNvCxnSpPr>
          <p:nvPr/>
        </p:nvCxnSpPr>
        <p:spPr>
          <a:xfrm flipH="1">
            <a:off x="4774124" y="3105966"/>
            <a:ext cx="974729" cy="1220259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e 26">
            <a:extLst>
              <a:ext uri="{FF2B5EF4-FFF2-40B4-BE49-F238E27FC236}">
                <a16:creationId xmlns:a16="http://schemas.microsoft.com/office/drawing/2014/main" id="{A938E9F3-D13E-42A7-B0E0-53B8CD1F9EE9}"/>
              </a:ext>
            </a:extLst>
          </p:cNvPr>
          <p:cNvSpPr/>
          <p:nvPr/>
        </p:nvSpPr>
        <p:spPr>
          <a:xfrm>
            <a:off x="2550540" y="2751598"/>
            <a:ext cx="1023456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C58714C-60B2-4A88-941B-5CFDCBB83FB1}"/>
              </a:ext>
            </a:extLst>
          </p:cNvPr>
          <p:cNvSpPr/>
          <p:nvPr/>
        </p:nvSpPr>
        <p:spPr>
          <a:xfrm>
            <a:off x="4493896" y="4405313"/>
            <a:ext cx="1023456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</a:t>
            </a: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8A776949-0FEF-44F2-BDB7-8E4C53924814}"/>
              </a:ext>
            </a:extLst>
          </p:cNvPr>
          <p:cNvSpPr/>
          <p:nvPr/>
        </p:nvSpPr>
        <p:spPr>
          <a:xfrm>
            <a:off x="2724482" y="4276271"/>
            <a:ext cx="1023456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C1245E4-437B-49D1-9767-03C4DD3F1C07}"/>
              </a:ext>
            </a:extLst>
          </p:cNvPr>
          <p:cNvSpPr/>
          <p:nvPr/>
        </p:nvSpPr>
        <p:spPr>
          <a:xfrm>
            <a:off x="4963325" y="2587247"/>
            <a:ext cx="1875854" cy="6711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6AF21253-A04F-4647-9309-6214E8493439}"/>
              </a:ext>
            </a:extLst>
          </p:cNvPr>
          <p:cNvSpPr/>
          <p:nvPr/>
        </p:nvSpPr>
        <p:spPr>
          <a:xfrm>
            <a:off x="8257136" y="2008144"/>
            <a:ext cx="1766520" cy="6711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</a:t>
            </a:r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240FBF30-646F-49DB-8124-E968C659EA39}"/>
              </a:ext>
            </a:extLst>
          </p:cNvPr>
          <p:cNvSpPr/>
          <p:nvPr/>
        </p:nvSpPr>
        <p:spPr>
          <a:xfrm>
            <a:off x="8441982" y="2876193"/>
            <a:ext cx="1766520" cy="6711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</a:t>
            </a: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858E6B20-D1D0-4798-A19F-CC7404E2A53F}"/>
              </a:ext>
            </a:extLst>
          </p:cNvPr>
          <p:cNvSpPr/>
          <p:nvPr/>
        </p:nvSpPr>
        <p:spPr>
          <a:xfrm>
            <a:off x="5115725" y="2739647"/>
            <a:ext cx="1875854" cy="6711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UMBRELLA</a:t>
            </a:r>
          </a:p>
        </p:txBody>
      </p:sp>
      <p:sp>
        <p:nvSpPr>
          <p:cNvPr id="55" name="Esplosione: 14 punte 54">
            <a:extLst>
              <a:ext uri="{FF2B5EF4-FFF2-40B4-BE49-F238E27FC236}">
                <a16:creationId xmlns:a16="http://schemas.microsoft.com/office/drawing/2014/main" id="{30E6D790-7E8C-4E61-BD62-4C10A164381F}"/>
              </a:ext>
            </a:extLst>
          </p:cNvPr>
          <p:cNvSpPr/>
          <p:nvPr/>
        </p:nvSpPr>
        <p:spPr>
          <a:xfrm>
            <a:off x="2824573" y="1967706"/>
            <a:ext cx="7019002" cy="3868790"/>
          </a:xfrm>
          <a:prstGeom prst="irregularSeal2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For </a:t>
            </a:r>
            <a:r>
              <a:rPr lang="it-IT" sz="2400" dirty="0" err="1"/>
              <a:t>every</a:t>
            </a:r>
            <a:r>
              <a:rPr lang="it-IT" sz="2400" dirty="0"/>
              <a:t> repository, </a:t>
            </a:r>
            <a:r>
              <a:rPr lang="it-IT" sz="2400" dirty="0" err="1"/>
              <a:t>there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an </a:t>
            </a:r>
            <a:r>
              <a:rPr lang="it-IT" sz="2400" dirty="0" err="1"/>
              <a:t>umbrella</a:t>
            </a:r>
            <a:r>
              <a:rPr lang="it-IT" sz="2400" dirty="0"/>
              <a:t> chart for </a:t>
            </a:r>
            <a:r>
              <a:rPr lang="it-IT" sz="2400" dirty="0" err="1"/>
              <a:t>integration</a:t>
            </a:r>
            <a:r>
              <a:rPr lang="it-IT" sz="2400" dirty="0"/>
              <a:t> testing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AD06DBF-66DA-494F-9A06-3A34462F7E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507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06"/>
    </mc:Choice>
    <mc:Fallback>
      <p:transition spd="slow" advTm="90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50" grpId="0" animBg="1"/>
      <p:bldP spid="52" grpId="0" animBg="1"/>
      <p:bldP spid="54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4A82FF7-02F9-4B83-A960-FEFD4418D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CA79C5-8B32-47F6-9325-F0BFC6F06E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Gitlab pipeline model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B58943-F7F2-4C56-9F62-600C4F75A1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2">
            <a:hlinkClick r:id="rId5"/>
            <a:extLst>
              <a:ext uri="{FF2B5EF4-FFF2-40B4-BE49-F238E27FC236}">
                <a16:creationId xmlns:a16="http://schemas.microsoft.com/office/drawing/2014/main" id="{18B13092-DA28-4110-B2FE-EF01311E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81150"/>
            <a:ext cx="9125228" cy="51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7D350D60-5A67-46A3-8B0A-7C0886ED3E37}"/>
              </a:ext>
            </a:extLst>
          </p:cNvPr>
          <p:cNvSpPr/>
          <p:nvPr/>
        </p:nvSpPr>
        <p:spPr>
          <a:xfrm>
            <a:off x="1524000" y="2743200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4342A87-2C85-4056-BF54-EF611BB69FDE}"/>
              </a:ext>
            </a:extLst>
          </p:cNvPr>
          <p:cNvSpPr/>
          <p:nvPr/>
        </p:nvSpPr>
        <p:spPr>
          <a:xfrm>
            <a:off x="1524000" y="1564518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EC93C56-CF21-41A5-AC18-339DE917A768}"/>
              </a:ext>
            </a:extLst>
          </p:cNvPr>
          <p:cNvSpPr/>
          <p:nvPr/>
        </p:nvSpPr>
        <p:spPr>
          <a:xfrm>
            <a:off x="3596640" y="2743200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F6A39C82-D7DD-41B7-A60C-57FBDA2867DA}"/>
              </a:ext>
            </a:extLst>
          </p:cNvPr>
          <p:cNvSpPr/>
          <p:nvPr/>
        </p:nvSpPr>
        <p:spPr>
          <a:xfrm>
            <a:off x="7821168" y="2392680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A94F7A3-E99F-48AB-A15C-2D1EB0149166}"/>
              </a:ext>
            </a:extLst>
          </p:cNvPr>
          <p:cNvSpPr/>
          <p:nvPr/>
        </p:nvSpPr>
        <p:spPr>
          <a:xfrm>
            <a:off x="4227576" y="5629065"/>
            <a:ext cx="1261872" cy="7680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46B05A5-E43F-4A39-8677-0357770446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6463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28"/>
    </mc:Choice>
    <mc:Fallback>
      <p:transition spd="slow" advTm="5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F4CEB56-12E7-4FA3-830C-BD3D3BCF8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Gitlab</a:t>
            </a:r>
            <a:r>
              <a:rPr lang="it-IT" dirty="0"/>
              <a:t> pipeline – </a:t>
            </a:r>
            <a:r>
              <a:rPr lang="it-IT" dirty="0" err="1"/>
              <a:t>run</a:t>
            </a:r>
            <a:r>
              <a:rPr lang="it-IT" dirty="0"/>
              <a:t>-time</a:t>
            </a:r>
          </a:p>
        </p:txBody>
      </p:sp>
      <p:sp>
        <p:nvSpPr>
          <p:cNvPr id="40" name="Nuvola 39">
            <a:extLst>
              <a:ext uri="{FF2B5EF4-FFF2-40B4-BE49-F238E27FC236}">
                <a16:creationId xmlns:a16="http://schemas.microsoft.com/office/drawing/2014/main" id="{DFDFF40D-D881-441B-BAF7-1493750FA9C2}"/>
              </a:ext>
            </a:extLst>
          </p:cNvPr>
          <p:cNvSpPr/>
          <p:nvPr/>
        </p:nvSpPr>
        <p:spPr>
          <a:xfrm>
            <a:off x="1368996" y="2564843"/>
            <a:ext cx="8814871" cy="408710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Google Shape;111;p15">
            <a:extLst>
              <a:ext uri="{FF2B5EF4-FFF2-40B4-BE49-F238E27FC236}">
                <a16:creationId xmlns:a16="http://schemas.microsoft.com/office/drawing/2014/main" id="{76FD8445-B03D-4E04-92D6-5511FE985C6D}"/>
              </a:ext>
            </a:extLst>
          </p:cNvPr>
          <p:cNvSpPr txBox="1"/>
          <p:nvPr/>
        </p:nvSpPr>
        <p:spPr>
          <a:xfrm>
            <a:off x="2314917" y="2980299"/>
            <a:ext cx="1306296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sz="1600" u="sng" dirty="0"/>
              <a:t>every 30 </a:t>
            </a:r>
            <a:r>
              <a:rPr lang="en-GB" sz="1600" u="sng" dirty="0"/>
              <a:t>seconds</a:t>
            </a:r>
            <a:endParaRPr sz="1600" u="sng" dirty="0"/>
          </a:p>
        </p:txBody>
      </p:sp>
      <p:sp>
        <p:nvSpPr>
          <p:cNvPr id="52" name="Google Shape;114;p15">
            <a:extLst>
              <a:ext uri="{FF2B5EF4-FFF2-40B4-BE49-F238E27FC236}">
                <a16:creationId xmlns:a16="http://schemas.microsoft.com/office/drawing/2014/main" id="{04E1BBBB-D5C4-48F1-8E74-E1AD25162047}"/>
              </a:ext>
            </a:extLst>
          </p:cNvPr>
          <p:cNvSpPr txBox="1"/>
          <p:nvPr/>
        </p:nvSpPr>
        <p:spPr>
          <a:xfrm>
            <a:off x="7603763" y="1117017"/>
            <a:ext cx="18897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600" u="sng" dirty="0"/>
          </a:p>
        </p:txBody>
      </p:sp>
      <p:sp>
        <p:nvSpPr>
          <p:cNvPr id="104" name="Disco magnetico 103">
            <a:extLst>
              <a:ext uri="{FF2B5EF4-FFF2-40B4-BE49-F238E27FC236}">
                <a16:creationId xmlns:a16="http://schemas.microsoft.com/office/drawing/2014/main" id="{65E5C7E9-1930-4714-82C2-723DDF3E7FAC}"/>
              </a:ext>
            </a:extLst>
          </p:cNvPr>
          <p:cNvSpPr/>
          <p:nvPr/>
        </p:nvSpPr>
        <p:spPr>
          <a:xfrm>
            <a:off x="2179212" y="1055554"/>
            <a:ext cx="1417850" cy="1615182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GitLab</a:t>
            </a:r>
            <a:r>
              <a:rPr lang="it-IT" sz="1600" dirty="0"/>
              <a:t>  </a:t>
            </a:r>
            <a:r>
              <a:rPr lang="it-IT" sz="1600" u="sng" dirty="0"/>
              <a:t>Source-Code repository</a:t>
            </a:r>
            <a:endParaRPr lang="it-IT" sz="1600" dirty="0"/>
          </a:p>
        </p:txBody>
      </p:sp>
      <p:sp>
        <p:nvSpPr>
          <p:cNvPr id="108" name="Saetta 107">
            <a:extLst>
              <a:ext uri="{FF2B5EF4-FFF2-40B4-BE49-F238E27FC236}">
                <a16:creationId xmlns:a16="http://schemas.microsoft.com/office/drawing/2014/main" id="{47EC72AE-C97B-4A69-8EF7-6ED217957B76}"/>
              </a:ext>
            </a:extLst>
          </p:cNvPr>
          <p:cNvSpPr/>
          <p:nvPr/>
        </p:nvSpPr>
        <p:spPr>
          <a:xfrm>
            <a:off x="5448175" y="3850557"/>
            <a:ext cx="887282" cy="532545"/>
          </a:xfrm>
          <a:prstGeom prst="lightningBol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70" name="Gruppo 169">
            <a:extLst>
              <a:ext uri="{FF2B5EF4-FFF2-40B4-BE49-F238E27FC236}">
                <a16:creationId xmlns:a16="http://schemas.microsoft.com/office/drawing/2014/main" id="{8F9809CF-955E-43BA-88E6-5BEDDBE67ACB}"/>
              </a:ext>
            </a:extLst>
          </p:cNvPr>
          <p:cNvGrpSpPr/>
          <p:nvPr/>
        </p:nvGrpSpPr>
        <p:grpSpPr>
          <a:xfrm>
            <a:off x="6344886" y="3614928"/>
            <a:ext cx="2074799" cy="1641418"/>
            <a:chOff x="5221228" y="2265743"/>
            <a:chExt cx="2074799" cy="1641418"/>
          </a:xfrm>
        </p:grpSpPr>
        <p:sp>
          <p:nvSpPr>
            <p:cNvPr id="171" name="Rettangolo 170">
              <a:extLst>
                <a:ext uri="{FF2B5EF4-FFF2-40B4-BE49-F238E27FC236}">
                  <a16:creationId xmlns:a16="http://schemas.microsoft.com/office/drawing/2014/main" id="{B789AC32-4141-4AA3-A825-76DF7AE49F82}"/>
                </a:ext>
              </a:extLst>
            </p:cNvPr>
            <p:cNvSpPr/>
            <p:nvPr/>
          </p:nvSpPr>
          <p:spPr>
            <a:xfrm>
              <a:off x="5231087" y="2265743"/>
              <a:ext cx="1973788" cy="16322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8714DBFB-8003-4D57-BE6A-1D7C1990B502}"/>
                </a:ext>
              </a:extLst>
            </p:cNvPr>
            <p:cNvSpPr/>
            <p:nvPr/>
          </p:nvSpPr>
          <p:spPr>
            <a:xfrm>
              <a:off x="5417552" y="2442947"/>
              <a:ext cx="1390441" cy="8162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1F1F1F"/>
                  </a:solidFill>
                  <a:latin typeface="Calibri" panose="020F0502020204030204" pitchFamily="34" charset="0"/>
                </a:rPr>
                <a:t>Umbrella</a:t>
              </a:r>
              <a:r>
                <a:rPr lang="it-IT" sz="1600" b="1" dirty="0">
                  <a:solidFill>
                    <a:srgbClr val="1F1F1F"/>
                  </a:solidFill>
                  <a:latin typeface="Calibri" panose="020F0502020204030204" pitchFamily="34" charset="0"/>
                </a:rPr>
                <a:t> chart</a:t>
              </a:r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8FB80698-700E-481A-B2C7-50421EF6EB94}"/>
                </a:ext>
              </a:extLst>
            </p:cNvPr>
            <p:cNvSpPr/>
            <p:nvPr/>
          </p:nvSpPr>
          <p:spPr>
            <a:xfrm>
              <a:off x="5516612" y="2549627"/>
              <a:ext cx="1390441" cy="8162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1F1F1F"/>
                  </a:solidFill>
                  <a:latin typeface="Calibri" panose="020F0502020204030204" pitchFamily="34" charset="0"/>
                </a:rPr>
                <a:t>Umbrella</a:t>
              </a:r>
              <a:r>
                <a:rPr lang="it-IT" sz="1600" b="1" dirty="0">
                  <a:solidFill>
                    <a:srgbClr val="1F1F1F"/>
                  </a:solidFill>
                  <a:latin typeface="Calibri" panose="020F0502020204030204" pitchFamily="34" charset="0"/>
                </a:rPr>
                <a:t> chart</a:t>
              </a:r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36CCAAFF-2D9C-4CCE-A48B-A0FDE269E9A9}"/>
                </a:ext>
              </a:extLst>
            </p:cNvPr>
            <p:cNvSpPr/>
            <p:nvPr/>
          </p:nvSpPr>
          <p:spPr>
            <a:xfrm>
              <a:off x="5623292" y="2656307"/>
              <a:ext cx="1390441" cy="8162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rgbClr val="1F1F1F"/>
                  </a:solidFill>
                  <a:latin typeface="Calibri" panose="020F0502020204030204" pitchFamily="34" charset="0"/>
                </a:rPr>
                <a:t>SKA k8s </a:t>
              </a:r>
              <a:r>
                <a:rPr lang="it-IT" sz="1400" b="1" dirty="0" err="1">
                  <a:solidFill>
                    <a:srgbClr val="1F1F1F"/>
                  </a:solidFill>
                  <a:latin typeface="Calibri" panose="020F0502020204030204" pitchFamily="34" charset="0"/>
                </a:rPr>
                <a:t>resources</a:t>
              </a:r>
              <a:endParaRPr lang="it-IT" sz="1400" b="1" dirty="0">
                <a:solidFill>
                  <a:srgbClr val="1F1F1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5" name="CasellaDiTesto 174">
              <a:extLst>
                <a:ext uri="{FF2B5EF4-FFF2-40B4-BE49-F238E27FC236}">
                  <a16:creationId xmlns:a16="http://schemas.microsoft.com/office/drawing/2014/main" id="{1546C80C-8A4A-4821-8873-CDCF0B488B2A}"/>
                </a:ext>
              </a:extLst>
            </p:cNvPr>
            <p:cNvSpPr txBox="1"/>
            <p:nvPr/>
          </p:nvSpPr>
          <p:spPr>
            <a:xfrm>
              <a:off x="5221228" y="3537829"/>
              <a:ext cx="2074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Isolated</a:t>
              </a:r>
              <a:r>
                <a:rPr lang="it-IT" dirty="0"/>
                <a:t> </a:t>
              </a:r>
              <a:r>
                <a:rPr lang="it-IT" dirty="0" err="1"/>
                <a:t>namespace</a:t>
              </a:r>
              <a:endParaRPr lang="it-IT" dirty="0"/>
            </a:p>
          </p:txBody>
        </p:sp>
      </p:grpSp>
      <p:sp>
        <p:nvSpPr>
          <p:cNvPr id="3101" name="Saetta 3100">
            <a:extLst>
              <a:ext uri="{FF2B5EF4-FFF2-40B4-BE49-F238E27FC236}">
                <a16:creationId xmlns:a16="http://schemas.microsoft.com/office/drawing/2014/main" id="{6872EF5F-70EF-4670-9950-960E3A0BD1D8}"/>
              </a:ext>
            </a:extLst>
          </p:cNvPr>
          <p:cNvSpPr/>
          <p:nvPr/>
        </p:nvSpPr>
        <p:spPr>
          <a:xfrm>
            <a:off x="5436895" y="4208247"/>
            <a:ext cx="887282" cy="532545"/>
          </a:xfrm>
          <a:prstGeom prst="lightningBol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02" name="Saetta 3101">
            <a:extLst>
              <a:ext uri="{FF2B5EF4-FFF2-40B4-BE49-F238E27FC236}">
                <a16:creationId xmlns:a16="http://schemas.microsoft.com/office/drawing/2014/main" id="{DCDD027B-C354-46DD-BE8C-1E151C685903}"/>
              </a:ext>
            </a:extLst>
          </p:cNvPr>
          <p:cNvSpPr/>
          <p:nvPr/>
        </p:nvSpPr>
        <p:spPr>
          <a:xfrm>
            <a:off x="5483131" y="4606098"/>
            <a:ext cx="887282" cy="532545"/>
          </a:xfrm>
          <a:prstGeom prst="lightningBol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04" name="Gruppo 203">
            <a:extLst>
              <a:ext uri="{FF2B5EF4-FFF2-40B4-BE49-F238E27FC236}">
                <a16:creationId xmlns:a16="http://schemas.microsoft.com/office/drawing/2014/main" id="{567198B5-AC65-4234-9895-FDBF1B4A8CDF}"/>
              </a:ext>
            </a:extLst>
          </p:cNvPr>
          <p:cNvGrpSpPr/>
          <p:nvPr/>
        </p:nvGrpSpPr>
        <p:grpSpPr>
          <a:xfrm>
            <a:off x="6538626" y="3795686"/>
            <a:ext cx="2074799" cy="1641418"/>
            <a:chOff x="5221228" y="2265743"/>
            <a:chExt cx="2074799" cy="1641418"/>
          </a:xfrm>
        </p:grpSpPr>
        <p:sp>
          <p:nvSpPr>
            <p:cNvPr id="205" name="Rettangolo 204">
              <a:extLst>
                <a:ext uri="{FF2B5EF4-FFF2-40B4-BE49-F238E27FC236}">
                  <a16:creationId xmlns:a16="http://schemas.microsoft.com/office/drawing/2014/main" id="{697927F9-3BC1-4B52-B4E5-D2B40ADD6F3B}"/>
                </a:ext>
              </a:extLst>
            </p:cNvPr>
            <p:cNvSpPr/>
            <p:nvPr/>
          </p:nvSpPr>
          <p:spPr>
            <a:xfrm>
              <a:off x="5231087" y="2265743"/>
              <a:ext cx="1973788" cy="16322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6" name="Ovale 205">
              <a:extLst>
                <a:ext uri="{FF2B5EF4-FFF2-40B4-BE49-F238E27FC236}">
                  <a16:creationId xmlns:a16="http://schemas.microsoft.com/office/drawing/2014/main" id="{39A16F31-C2CB-45BF-9E43-509B736AE3F1}"/>
                </a:ext>
              </a:extLst>
            </p:cNvPr>
            <p:cNvSpPr/>
            <p:nvPr/>
          </p:nvSpPr>
          <p:spPr>
            <a:xfrm>
              <a:off x="5417552" y="2442947"/>
              <a:ext cx="1390441" cy="8162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1F1F1F"/>
                  </a:solidFill>
                  <a:latin typeface="Calibri" panose="020F0502020204030204" pitchFamily="34" charset="0"/>
                </a:rPr>
                <a:t>Umbrella</a:t>
              </a:r>
              <a:r>
                <a:rPr lang="it-IT" sz="1600" b="1" dirty="0">
                  <a:solidFill>
                    <a:srgbClr val="1F1F1F"/>
                  </a:solidFill>
                  <a:latin typeface="Calibri" panose="020F0502020204030204" pitchFamily="34" charset="0"/>
                </a:rPr>
                <a:t> chart</a:t>
              </a:r>
            </a:p>
          </p:txBody>
        </p:sp>
        <p:sp>
          <p:nvSpPr>
            <p:cNvPr id="207" name="Ovale 206">
              <a:extLst>
                <a:ext uri="{FF2B5EF4-FFF2-40B4-BE49-F238E27FC236}">
                  <a16:creationId xmlns:a16="http://schemas.microsoft.com/office/drawing/2014/main" id="{C9597D0B-3E80-43B4-BCE3-5FBBA500B246}"/>
                </a:ext>
              </a:extLst>
            </p:cNvPr>
            <p:cNvSpPr/>
            <p:nvPr/>
          </p:nvSpPr>
          <p:spPr>
            <a:xfrm>
              <a:off x="5516612" y="2549627"/>
              <a:ext cx="1390441" cy="8162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1F1F1F"/>
                  </a:solidFill>
                  <a:latin typeface="Calibri" panose="020F0502020204030204" pitchFamily="34" charset="0"/>
                </a:rPr>
                <a:t>Umbrella</a:t>
              </a:r>
              <a:r>
                <a:rPr lang="it-IT" sz="1600" b="1" dirty="0">
                  <a:solidFill>
                    <a:srgbClr val="1F1F1F"/>
                  </a:solidFill>
                  <a:latin typeface="Calibri" panose="020F0502020204030204" pitchFamily="34" charset="0"/>
                </a:rPr>
                <a:t> chart</a:t>
              </a:r>
            </a:p>
          </p:txBody>
        </p:sp>
        <p:sp>
          <p:nvSpPr>
            <p:cNvPr id="208" name="Ovale 207">
              <a:extLst>
                <a:ext uri="{FF2B5EF4-FFF2-40B4-BE49-F238E27FC236}">
                  <a16:creationId xmlns:a16="http://schemas.microsoft.com/office/drawing/2014/main" id="{6801EF0E-F3F7-451E-ADA0-18522241E2AC}"/>
                </a:ext>
              </a:extLst>
            </p:cNvPr>
            <p:cNvSpPr/>
            <p:nvPr/>
          </p:nvSpPr>
          <p:spPr>
            <a:xfrm>
              <a:off x="5623292" y="2656307"/>
              <a:ext cx="1390441" cy="8162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rgbClr val="1F1F1F"/>
                  </a:solidFill>
                  <a:latin typeface="Calibri" panose="020F0502020204030204" pitchFamily="34" charset="0"/>
                </a:rPr>
                <a:t>SKA k8s </a:t>
              </a:r>
              <a:r>
                <a:rPr lang="it-IT" sz="1400" b="1" dirty="0" err="1">
                  <a:solidFill>
                    <a:srgbClr val="1F1F1F"/>
                  </a:solidFill>
                  <a:latin typeface="Calibri" panose="020F0502020204030204" pitchFamily="34" charset="0"/>
                </a:rPr>
                <a:t>resources</a:t>
              </a:r>
              <a:endParaRPr lang="it-IT" sz="1400" b="1" dirty="0">
                <a:solidFill>
                  <a:srgbClr val="1F1F1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9" name="CasellaDiTesto 208">
              <a:extLst>
                <a:ext uri="{FF2B5EF4-FFF2-40B4-BE49-F238E27FC236}">
                  <a16:creationId xmlns:a16="http://schemas.microsoft.com/office/drawing/2014/main" id="{855A5846-6D7B-42B6-9144-A1AF7A67D1F9}"/>
                </a:ext>
              </a:extLst>
            </p:cNvPr>
            <p:cNvSpPr txBox="1"/>
            <p:nvPr/>
          </p:nvSpPr>
          <p:spPr>
            <a:xfrm>
              <a:off x="5221228" y="3537829"/>
              <a:ext cx="2074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Isolated</a:t>
              </a:r>
              <a:r>
                <a:rPr lang="it-IT" dirty="0"/>
                <a:t> </a:t>
              </a:r>
              <a:r>
                <a:rPr lang="it-IT" dirty="0" err="1"/>
                <a:t>namespace</a:t>
              </a:r>
              <a:endParaRPr lang="it-IT" dirty="0"/>
            </a:p>
          </p:txBody>
        </p:sp>
      </p:grpSp>
      <p:grpSp>
        <p:nvGrpSpPr>
          <p:cNvPr id="210" name="Gruppo 209">
            <a:extLst>
              <a:ext uri="{FF2B5EF4-FFF2-40B4-BE49-F238E27FC236}">
                <a16:creationId xmlns:a16="http://schemas.microsoft.com/office/drawing/2014/main" id="{04E8272B-B1FF-40B1-BE87-9E9D405AA1CB}"/>
              </a:ext>
            </a:extLst>
          </p:cNvPr>
          <p:cNvGrpSpPr/>
          <p:nvPr/>
        </p:nvGrpSpPr>
        <p:grpSpPr>
          <a:xfrm>
            <a:off x="6722507" y="3948928"/>
            <a:ext cx="2074799" cy="1641418"/>
            <a:chOff x="5221228" y="2265743"/>
            <a:chExt cx="2074799" cy="1641418"/>
          </a:xfrm>
        </p:grpSpPr>
        <p:sp>
          <p:nvSpPr>
            <p:cNvPr id="211" name="Rettangolo 210">
              <a:extLst>
                <a:ext uri="{FF2B5EF4-FFF2-40B4-BE49-F238E27FC236}">
                  <a16:creationId xmlns:a16="http://schemas.microsoft.com/office/drawing/2014/main" id="{2F643361-C8D0-4FA3-8239-FC46EACD902B}"/>
                </a:ext>
              </a:extLst>
            </p:cNvPr>
            <p:cNvSpPr/>
            <p:nvPr/>
          </p:nvSpPr>
          <p:spPr>
            <a:xfrm>
              <a:off x="5231087" y="2265743"/>
              <a:ext cx="1973788" cy="16322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12" name="Ovale 211">
              <a:extLst>
                <a:ext uri="{FF2B5EF4-FFF2-40B4-BE49-F238E27FC236}">
                  <a16:creationId xmlns:a16="http://schemas.microsoft.com/office/drawing/2014/main" id="{4F71F9C0-72FC-43D1-B8C6-3C06C21B68BE}"/>
                </a:ext>
              </a:extLst>
            </p:cNvPr>
            <p:cNvSpPr/>
            <p:nvPr/>
          </p:nvSpPr>
          <p:spPr>
            <a:xfrm>
              <a:off x="5417552" y="2442947"/>
              <a:ext cx="1390441" cy="8162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1F1F1F"/>
                  </a:solidFill>
                  <a:latin typeface="Calibri" panose="020F0502020204030204" pitchFamily="34" charset="0"/>
                </a:rPr>
                <a:t>Umbrella</a:t>
              </a:r>
              <a:r>
                <a:rPr lang="it-IT" sz="1600" b="1" dirty="0">
                  <a:solidFill>
                    <a:srgbClr val="1F1F1F"/>
                  </a:solidFill>
                  <a:latin typeface="Calibri" panose="020F0502020204030204" pitchFamily="34" charset="0"/>
                </a:rPr>
                <a:t> chart</a:t>
              </a:r>
            </a:p>
          </p:txBody>
        </p:sp>
        <p:sp>
          <p:nvSpPr>
            <p:cNvPr id="213" name="Ovale 212">
              <a:extLst>
                <a:ext uri="{FF2B5EF4-FFF2-40B4-BE49-F238E27FC236}">
                  <a16:creationId xmlns:a16="http://schemas.microsoft.com/office/drawing/2014/main" id="{D4E97880-4ED7-4443-A7E7-44CF1971CB9C}"/>
                </a:ext>
              </a:extLst>
            </p:cNvPr>
            <p:cNvSpPr/>
            <p:nvPr/>
          </p:nvSpPr>
          <p:spPr>
            <a:xfrm>
              <a:off x="5516612" y="2549627"/>
              <a:ext cx="1390441" cy="8162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1F1F1F"/>
                  </a:solidFill>
                  <a:latin typeface="Calibri" panose="020F0502020204030204" pitchFamily="34" charset="0"/>
                </a:rPr>
                <a:t>Umbrella</a:t>
              </a:r>
              <a:r>
                <a:rPr lang="it-IT" sz="1600" b="1" dirty="0">
                  <a:solidFill>
                    <a:srgbClr val="1F1F1F"/>
                  </a:solidFill>
                  <a:latin typeface="Calibri" panose="020F0502020204030204" pitchFamily="34" charset="0"/>
                </a:rPr>
                <a:t> chart</a:t>
              </a:r>
            </a:p>
          </p:txBody>
        </p:sp>
        <p:sp>
          <p:nvSpPr>
            <p:cNvPr id="214" name="Ovale 213">
              <a:extLst>
                <a:ext uri="{FF2B5EF4-FFF2-40B4-BE49-F238E27FC236}">
                  <a16:creationId xmlns:a16="http://schemas.microsoft.com/office/drawing/2014/main" id="{2B14224B-5CF4-4E5F-9C53-C53AC017A30D}"/>
                </a:ext>
              </a:extLst>
            </p:cNvPr>
            <p:cNvSpPr/>
            <p:nvPr/>
          </p:nvSpPr>
          <p:spPr>
            <a:xfrm>
              <a:off x="5623292" y="2656307"/>
              <a:ext cx="1390441" cy="8162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dirty="0">
                  <a:solidFill>
                    <a:srgbClr val="1F1F1F"/>
                  </a:solidFill>
                  <a:latin typeface="Calibri" panose="020F0502020204030204" pitchFamily="34" charset="0"/>
                </a:rPr>
                <a:t>SKA k8s </a:t>
              </a:r>
              <a:r>
                <a:rPr lang="it-IT" sz="1400" b="1" dirty="0" err="1">
                  <a:solidFill>
                    <a:srgbClr val="1F1F1F"/>
                  </a:solidFill>
                  <a:latin typeface="Calibri" panose="020F0502020204030204" pitchFamily="34" charset="0"/>
                </a:rPr>
                <a:t>resources</a:t>
              </a:r>
              <a:endParaRPr lang="it-IT" sz="1400" b="1" dirty="0">
                <a:solidFill>
                  <a:srgbClr val="1F1F1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5" name="CasellaDiTesto 214">
              <a:extLst>
                <a:ext uri="{FF2B5EF4-FFF2-40B4-BE49-F238E27FC236}">
                  <a16:creationId xmlns:a16="http://schemas.microsoft.com/office/drawing/2014/main" id="{E2484981-9CC9-41B2-82FA-BC6E1BE750F5}"/>
                </a:ext>
              </a:extLst>
            </p:cNvPr>
            <p:cNvSpPr txBox="1"/>
            <p:nvPr/>
          </p:nvSpPr>
          <p:spPr>
            <a:xfrm>
              <a:off x="5221228" y="3537829"/>
              <a:ext cx="2074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Isolated</a:t>
              </a:r>
              <a:r>
                <a:rPr lang="it-IT" dirty="0"/>
                <a:t> </a:t>
              </a:r>
              <a:r>
                <a:rPr lang="it-IT" dirty="0" err="1"/>
                <a:t>namespace</a:t>
              </a:r>
              <a:endParaRPr lang="it-IT" dirty="0"/>
            </a:p>
          </p:txBody>
        </p:sp>
      </p:grpSp>
      <p:sp>
        <p:nvSpPr>
          <p:cNvPr id="138" name="Fumetto: rettangolo 137">
            <a:extLst>
              <a:ext uri="{FF2B5EF4-FFF2-40B4-BE49-F238E27FC236}">
                <a16:creationId xmlns:a16="http://schemas.microsoft.com/office/drawing/2014/main" id="{EA0F31F0-23EB-4408-BADA-D2F289D3987B}"/>
              </a:ext>
            </a:extLst>
          </p:cNvPr>
          <p:cNvSpPr/>
          <p:nvPr/>
        </p:nvSpPr>
        <p:spPr>
          <a:xfrm>
            <a:off x="8161837" y="1544151"/>
            <a:ext cx="2376597" cy="889387"/>
          </a:xfrm>
          <a:prstGeom prst="wedgeRectCallout">
            <a:avLst>
              <a:gd name="adj1" fmla="val -45580"/>
              <a:gd name="adj2" fmla="val 193220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Testing </a:t>
            </a:r>
            <a:r>
              <a:rPr lang="it-IT" dirty="0" err="1"/>
              <a:t>happens</a:t>
            </a:r>
            <a:r>
              <a:rPr lang="it-IT" dirty="0"/>
              <a:t> in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namespace</a:t>
            </a:r>
            <a:endParaRPr lang="it-IT" dirty="0"/>
          </a:p>
        </p:txBody>
      </p:sp>
      <p:sp>
        <p:nvSpPr>
          <p:cNvPr id="139" name="Disco magnetico 138">
            <a:extLst>
              <a:ext uri="{FF2B5EF4-FFF2-40B4-BE49-F238E27FC236}">
                <a16:creationId xmlns:a16="http://schemas.microsoft.com/office/drawing/2014/main" id="{0C3AFBFB-7E83-4F6D-98C9-02637C0FAF74}"/>
              </a:ext>
            </a:extLst>
          </p:cNvPr>
          <p:cNvSpPr/>
          <p:nvPr/>
        </p:nvSpPr>
        <p:spPr>
          <a:xfrm>
            <a:off x="9288001" y="5421759"/>
            <a:ext cx="1304429" cy="136932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u="sng" dirty="0" err="1"/>
              <a:t>Elasticsearch</a:t>
            </a:r>
            <a:endParaRPr lang="it-IT" sz="1600" dirty="0"/>
          </a:p>
        </p:txBody>
      </p:sp>
      <p:sp>
        <p:nvSpPr>
          <p:cNvPr id="141" name="Freccia angolare in su 140">
            <a:extLst>
              <a:ext uri="{FF2B5EF4-FFF2-40B4-BE49-F238E27FC236}">
                <a16:creationId xmlns:a16="http://schemas.microsoft.com/office/drawing/2014/main" id="{83E5E979-A015-4D34-9722-1081CC6B7D71}"/>
              </a:ext>
            </a:extLst>
          </p:cNvPr>
          <p:cNvSpPr/>
          <p:nvPr/>
        </p:nvSpPr>
        <p:spPr>
          <a:xfrm rot="5400000">
            <a:off x="7983442" y="5493078"/>
            <a:ext cx="993043" cy="1304429"/>
          </a:xfrm>
          <a:prstGeom prst="bentUpArrow">
            <a:avLst>
              <a:gd name="adj1" fmla="val 25000"/>
              <a:gd name="adj2" fmla="val 25000"/>
              <a:gd name="adj3" fmla="val 36450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Disco magnetico 144">
            <a:extLst>
              <a:ext uri="{FF2B5EF4-FFF2-40B4-BE49-F238E27FC236}">
                <a16:creationId xmlns:a16="http://schemas.microsoft.com/office/drawing/2014/main" id="{5E4FC6B9-A3B5-419D-A0B9-332FFEC132DC}"/>
              </a:ext>
            </a:extLst>
          </p:cNvPr>
          <p:cNvSpPr/>
          <p:nvPr/>
        </p:nvSpPr>
        <p:spPr>
          <a:xfrm>
            <a:off x="3844275" y="1022655"/>
            <a:ext cx="1640860" cy="1615182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u="sng" dirty="0" err="1">
                <a:solidFill>
                  <a:schemeClr val="bg1"/>
                </a:solidFill>
              </a:rPr>
              <a:t>Gitlab</a:t>
            </a:r>
            <a:r>
              <a:rPr lang="it-IT" sz="1600" u="sng" dirty="0">
                <a:solidFill>
                  <a:schemeClr val="bg1"/>
                </a:solidFill>
              </a:rPr>
              <a:t> page </a:t>
            </a:r>
          </a:p>
          <a:p>
            <a:pPr algn="ctr"/>
            <a:r>
              <a:rPr lang="it-IT" sz="1400" u="sng" dirty="0">
                <a:solidFill>
                  <a:schemeClr val="bg1"/>
                </a:solidFill>
              </a:rPr>
              <a:t>(</a:t>
            </a:r>
            <a:r>
              <a:rPr lang="it-IT" sz="1400" u="sng" dirty="0" err="1">
                <a:solidFill>
                  <a:schemeClr val="bg1"/>
                </a:solidFill>
              </a:rPr>
              <a:t>Tests</a:t>
            </a:r>
            <a:r>
              <a:rPr lang="it-IT" sz="1400" u="sng" dirty="0">
                <a:solidFill>
                  <a:schemeClr val="bg1"/>
                </a:solidFill>
              </a:rPr>
              <a:t> </a:t>
            </a:r>
            <a:r>
              <a:rPr lang="it-IT" sz="1400" u="sng" dirty="0" err="1">
                <a:solidFill>
                  <a:schemeClr val="bg1"/>
                </a:solidFill>
              </a:rPr>
              <a:t>artifacts</a:t>
            </a:r>
            <a:r>
              <a:rPr lang="it-IT" sz="1400" u="sng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7" name="Disco magnetico 146">
            <a:extLst>
              <a:ext uri="{FF2B5EF4-FFF2-40B4-BE49-F238E27FC236}">
                <a16:creationId xmlns:a16="http://schemas.microsoft.com/office/drawing/2014/main" id="{F5F5D653-FBAA-4DC2-A1BA-514E0FF58F17}"/>
              </a:ext>
            </a:extLst>
          </p:cNvPr>
          <p:cNvSpPr/>
          <p:nvPr/>
        </p:nvSpPr>
        <p:spPr>
          <a:xfrm>
            <a:off x="5687791" y="1014427"/>
            <a:ext cx="1783911" cy="1615182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u="sng" dirty="0">
                <a:solidFill>
                  <a:schemeClr val="bg1"/>
                </a:solidFill>
              </a:rPr>
              <a:t>Nexus </a:t>
            </a:r>
          </a:p>
          <a:p>
            <a:pPr algn="ctr"/>
            <a:r>
              <a:rPr lang="it-IT" sz="1200" u="sng" dirty="0">
                <a:solidFill>
                  <a:schemeClr val="bg1"/>
                </a:solidFill>
              </a:rPr>
              <a:t>(</a:t>
            </a:r>
            <a:r>
              <a:rPr lang="en-US" sz="1200" u="sng" dirty="0">
                <a:solidFill>
                  <a:schemeClr val="bg1"/>
                </a:solidFill>
              </a:rPr>
              <a:t>docker images, python packages, other packages</a:t>
            </a:r>
            <a:r>
              <a:rPr lang="it-IT" sz="1200" u="sng" dirty="0">
                <a:solidFill>
                  <a:schemeClr val="bg1"/>
                </a:solidFill>
              </a:rPr>
              <a:t>)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07E8156-20D0-4794-9506-9DB0EB894E11}"/>
              </a:ext>
            </a:extLst>
          </p:cNvPr>
          <p:cNvSpPr txBox="1"/>
          <p:nvPr/>
        </p:nvSpPr>
        <p:spPr>
          <a:xfrm>
            <a:off x="5738356" y="6013911"/>
            <a:ext cx="130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K8s-cluster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5E7A1861-943D-4E1C-8CCE-F0E54D144563}"/>
              </a:ext>
            </a:extLst>
          </p:cNvPr>
          <p:cNvGrpSpPr/>
          <p:nvPr/>
        </p:nvGrpSpPr>
        <p:grpSpPr>
          <a:xfrm>
            <a:off x="3382584" y="3798140"/>
            <a:ext cx="2103951" cy="1691224"/>
            <a:chOff x="1858583" y="3798140"/>
            <a:chExt cx="2103951" cy="1691224"/>
          </a:xfrm>
        </p:grpSpPr>
        <p:sp>
          <p:nvSpPr>
            <p:cNvPr id="3095" name="Rettangolo 3094">
              <a:extLst>
                <a:ext uri="{FF2B5EF4-FFF2-40B4-BE49-F238E27FC236}">
                  <a16:creationId xmlns:a16="http://schemas.microsoft.com/office/drawing/2014/main" id="{DB404DF7-A1FD-4983-B842-665B2D0ABD9D}"/>
                </a:ext>
              </a:extLst>
            </p:cNvPr>
            <p:cNvSpPr/>
            <p:nvPr/>
          </p:nvSpPr>
          <p:spPr>
            <a:xfrm>
              <a:off x="1858583" y="3798140"/>
              <a:ext cx="2070531" cy="16322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096" name="CasellaDiTesto 3095">
              <a:extLst>
                <a:ext uri="{FF2B5EF4-FFF2-40B4-BE49-F238E27FC236}">
                  <a16:creationId xmlns:a16="http://schemas.microsoft.com/office/drawing/2014/main" id="{4D125500-D9DF-4486-BC4D-D0DA8EF3D644}"/>
                </a:ext>
              </a:extLst>
            </p:cNvPr>
            <p:cNvSpPr txBox="1"/>
            <p:nvPr/>
          </p:nvSpPr>
          <p:spPr>
            <a:xfrm>
              <a:off x="1887735" y="5120032"/>
              <a:ext cx="2074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Isolated</a:t>
              </a:r>
              <a:r>
                <a:rPr lang="it-IT" dirty="0"/>
                <a:t> </a:t>
              </a:r>
              <a:r>
                <a:rPr lang="it-IT" dirty="0" err="1"/>
                <a:t>namespace</a:t>
              </a:r>
              <a:endParaRPr lang="it-IT" dirty="0"/>
            </a:p>
          </p:txBody>
        </p:sp>
        <p:sp>
          <p:nvSpPr>
            <p:cNvPr id="89" name="Ovale 88">
              <a:extLst>
                <a:ext uri="{FF2B5EF4-FFF2-40B4-BE49-F238E27FC236}">
                  <a16:creationId xmlns:a16="http://schemas.microsoft.com/office/drawing/2014/main" id="{E0FCD020-F021-44EE-B5B2-DA167BD6E857}"/>
                </a:ext>
              </a:extLst>
            </p:cNvPr>
            <p:cNvSpPr/>
            <p:nvPr/>
          </p:nvSpPr>
          <p:spPr>
            <a:xfrm>
              <a:off x="1898852" y="4042164"/>
              <a:ext cx="1816250" cy="69887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 b="1" dirty="0">
                <a:solidFill>
                  <a:srgbClr val="1F1F1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9938961A-6EED-478C-8F0D-C95CB8885306}"/>
                </a:ext>
              </a:extLst>
            </p:cNvPr>
            <p:cNvSpPr/>
            <p:nvPr/>
          </p:nvSpPr>
          <p:spPr>
            <a:xfrm>
              <a:off x="1984963" y="4144365"/>
              <a:ext cx="1816250" cy="69887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 b="1" dirty="0">
                <a:solidFill>
                  <a:srgbClr val="1F1F1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CA82629A-47EC-4F28-8296-022F8B5D5725}"/>
                </a:ext>
              </a:extLst>
            </p:cNvPr>
            <p:cNvSpPr/>
            <p:nvPr/>
          </p:nvSpPr>
          <p:spPr>
            <a:xfrm>
              <a:off x="2077908" y="4231538"/>
              <a:ext cx="1816250" cy="78614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b="1" dirty="0" err="1">
                  <a:solidFill>
                    <a:srgbClr val="1F1F1F"/>
                  </a:solidFill>
                  <a:latin typeface="Calibri" panose="020F0502020204030204" pitchFamily="34" charset="0"/>
                </a:rPr>
                <a:t>GitLab</a:t>
              </a:r>
              <a:r>
                <a:rPr lang="it-IT" sz="1600" b="1" dirty="0">
                  <a:solidFill>
                    <a:srgbClr val="1F1F1F"/>
                  </a:solidFill>
                  <a:latin typeface="Calibri" panose="020F0502020204030204" pitchFamily="34" charset="0"/>
                </a:rPr>
                <a:t> Runner k8s </a:t>
              </a:r>
              <a:r>
                <a:rPr lang="it-IT" sz="1600" b="1" dirty="0" err="1">
                  <a:solidFill>
                    <a:srgbClr val="1F1F1F"/>
                  </a:solidFill>
                  <a:latin typeface="Calibri" panose="020F0502020204030204" pitchFamily="34" charset="0"/>
                </a:rPr>
                <a:t>resources</a:t>
              </a:r>
              <a:endParaRPr lang="it-IT" sz="1600" b="1" dirty="0">
                <a:solidFill>
                  <a:srgbClr val="1F1F1F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68" name="Google Shape;113;p15">
            <a:extLst>
              <a:ext uri="{FF2B5EF4-FFF2-40B4-BE49-F238E27FC236}">
                <a16:creationId xmlns:a16="http://schemas.microsoft.com/office/drawing/2014/main" id="{A26A5402-1F4C-4E3C-B1B9-3509A7113FA9}"/>
              </a:ext>
            </a:extLst>
          </p:cNvPr>
          <p:cNvCxnSpPr>
            <a:cxnSpLocks/>
            <a:stCxn id="89" idx="0"/>
            <a:endCxn id="145" idx="3"/>
          </p:cNvCxnSpPr>
          <p:nvPr/>
        </p:nvCxnSpPr>
        <p:spPr>
          <a:xfrm flipV="1">
            <a:off x="4330977" y="2637838"/>
            <a:ext cx="333728" cy="140432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110;p15">
            <a:extLst>
              <a:ext uri="{FF2B5EF4-FFF2-40B4-BE49-F238E27FC236}">
                <a16:creationId xmlns:a16="http://schemas.microsoft.com/office/drawing/2014/main" id="{323751B8-99E5-4E1B-8CC5-10B2D504E9B1}"/>
              </a:ext>
            </a:extLst>
          </p:cNvPr>
          <p:cNvCxnSpPr>
            <a:cxnSpLocks/>
            <a:stCxn id="89" idx="1"/>
            <a:endCxn id="104" idx="3"/>
          </p:cNvCxnSpPr>
          <p:nvPr/>
        </p:nvCxnSpPr>
        <p:spPr>
          <a:xfrm flipH="1" flipV="1">
            <a:off x="2888138" y="2670736"/>
            <a:ext cx="800699" cy="1473776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113;p15">
            <a:extLst>
              <a:ext uri="{FF2B5EF4-FFF2-40B4-BE49-F238E27FC236}">
                <a16:creationId xmlns:a16="http://schemas.microsoft.com/office/drawing/2014/main" id="{2D5FFB7D-1EBA-4E2E-A395-95B59F9EB271}"/>
              </a:ext>
            </a:extLst>
          </p:cNvPr>
          <p:cNvCxnSpPr>
            <a:cxnSpLocks/>
            <a:stCxn id="89" idx="7"/>
            <a:endCxn id="147" idx="3"/>
          </p:cNvCxnSpPr>
          <p:nvPr/>
        </p:nvCxnSpPr>
        <p:spPr>
          <a:xfrm flipV="1">
            <a:off x="4973118" y="2629610"/>
            <a:ext cx="1606628" cy="1514903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Fumetto: rettangolo 142">
            <a:extLst>
              <a:ext uri="{FF2B5EF4-FFF2-40B4-BE49-F238E27FC236}">
                <a16:creationId xmlns:a16="http://schemas.microsoft.com/office/drawing/2014/main" id="{9B6DE1E4-F57A-4084-8802-37E01CB0FD85}"/>
              </a:ext>
            </a:extLst>
          </p:cNvPr>
          <p:cNvSpPr/>
          <p:nvPr/>
        </p:nvSpPr>
        <p:spPr>
          <a:xfrm>
            <a:off x="2392681" y="5661728"/>
            <a:ext cx="3624278" cy="889387"/>
          </a:xfrm>
          <a:prstGeom prst="wedgeRectCallout">
            <a:avLst>
              <a:gd name="adj1" fmla="val 48798"/>
              <a:gd name="adj2" fmla="val -163539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Makefile</a:t>
            </a:r>
            <a:r>
              <a:rPr lang="it-IT" dirty="0"/>
              <a:t> for the </a:t>
            </a:r>
            <a:r>
              <a:rPr lang="it-IT" dirty="0" err="1"/>
              <a:t>automation</a:t>
            </a:r>
            <a:r>
              <a:rPr lang="it-IT" dirty="0"/>
              <a:t> of the deployment and testing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244089E-924A-47C8-AB7C-D657162004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183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6"/>
    </mc:Choice>
    <mc:Fallback>
      <p:transition spd="slow" advTm="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0" grpId="0" animBg="1"/>
      <p:bldP spid="49" grpId="0"/>
      <p:bldP spid="104" grpId="0" animBg="1"/>
      <p:bldP spid="108" grpId="0" animBg="1"/>
      <p:bldP spid="3101" grpId="0" animBg="1"/>
      <p:bldP spid="3102" grpId="0" animBg="1"/>
      <p:bldP spid="138" grpId="0" animBg="1"/>
      <p:bldP spid="139" grpId="0" animBg="1"/>
      <p:bldP spid="141" grpId="0" animBg="1"/>
      <p:bldP spid="145" grpId="0" animBg="1"/>
      <p:bldP spid="147" grpId="0" animBg="1"/>
      <p:bldP spid="2" grpId="0"/>
      <p:bldP spid="1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0BC7CC52-B5E4-4BA8-8D60-0A1E72E9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repo and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(!): </a:t>
            </a:r>
          </a:p>
          <a:p>
            <a:pPr lvl="1"/>
            <a:r>
              <a:rPr lang="it-IT" dirty="0" err="1"/>
              <a:t>Linting</a:t>
            </a:r>
            <a:r>
              <a:rPr lang="it-IT" dirty="0"/>
              <a:t> job</a:t>
            </a:r>
          </a:p>
          <a:p>
            <a:pPr lvl="1"/>
            <a:r>
              <a:rPr lang="it-IT" dirty="0"/>
              <a:t>Building job</a:t>
            </a:r>
          </a:p>
          <a:p>
            <a:pPr lvl="1"/>
            <a:r>
              <a:rPr lang="it-IT" dirty="0"/>
              <a:t>Unit </a:t>
            </a:r>
            <a:r>
              <a:rPr lang="it-IT" dirty="0" err="1"/>
              <a:t>tests</a:t>
            </a:r>
            <a:r>
              <a:rPr lang="it-IT" dirty="0"/>
              <a:t>: </a:t>
            </a:r>
            <a:r>
              <a:rPr lang="en-US" dirty="0"/>
              <a:t>made without the real system to be online</a:t>
            </a:r>
            <a:endParaRPr lang="it-IT" dirty="0"/>
          </a:p>
          <a:p>
            <a:pPr lvl="1"/>
            <a:r>
              <a:rPr lang="it-IT" dirty="0"/>
              <a:t>Integration </a:t>
            </a:r>
            <a:r>
              <a:rPr lang="it-IT" dirty="0" err="1"/>
              <a:t>tests</a:t>
            </a:r>
            <a:endParaRPr lang="it-IT" dirty="0"/>
          </a:p>
          <a:p>
            <a:pPr lvl="2"/>
            <a:r>
              <a:rPr lang="en-US" dirty="0"/>
              <a:t>installs the chart (with the sub-charts needed) in an isolated namespace</a:t>
            </a:r>
          </a:p>
          <a:p>
            <a:pPr lvl="2"/>
            <a:r>
              <a:rPr lang="en-US" dirty="0"/>
              <a:t>wait for every container to be running</a:t>
            </a:r>
          </a:p>
          <a:p>
            <a:pPr lvl="2"/>
            <a:r>
              <a:rPr lang="en-US" dirty="0"/>
              <a:t>For the tests:</a:t>
            </a:r>
          </a:p>
          <a:p>
            <a:pPr lvl="3"/>
            <a:r>
              <a:rPr lang="en-US" dirty="0"/>
              <a:t>Create a k8s pod in the isolated namespace</a:t>
            </a:r>
          </a:p>
          <a:p>
            <a:pPr lvl="3"/>
            <a:r>
              <a:rPr lang="en-US" dirty="0"/>
              <a:t>Run </a:t>
            </a:r>
            <a:r>
              <a:rPr lang="en-US" dirty="0" err="1"/>
              <a:t>pytests</a:t>
            </a:r>
            <a:r>
              <a:rPr lang="en-US" dirty="0"/>
              <a:t> inside the above pod</a:t>
            </a:r>
          </a:p>
          <a:p>
            <a:pPr lvl="3"/>
            <a:r>
              <a:rPr lang="en-US" dirty="0"/>
              <a:t>Return the tests results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07E483-EBAE-4306-9B2A-DC5990C2B9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Deployment and Testing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8B4599D-86D1-46D3-93D5-5328E1A0C0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aetta 5">
            <a:extLst>
              <a:ext uri="{FF2B5EF4-FFF2-40B4-BE49-F238E27FC236}">
                <a16:creationId xmlns:a16="http://schemas.microsoft.com/office/drawing/2014/main" id="{FFC58228-37C8-4D4A-BCF0-36D8EF741F22}"/>
              </a:ext>
            </a:extLst>
          </p:cNvPr>
          <p:cNvSpPr/>
          <p:nvPr/>
        </p:nvSpPr>
        <p:spPr>
          <a:xfrm>
            <a:off x="5322004" y="521800"/>
            <a:ext cx="887282" cy="532545"/>
          </a:xfrm>
          <a:prstGeom prst="lightningBol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02EB100-483C-4E72-9B07-67DFEB4C7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63"/>
    </mc:Choice>
    <mc:Fallback>
      <p:transition spd="slow" advTm="72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1BA9116-441B-4E17-B92D-F0B72A6C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1DDCA-F6E1-4B29-8107-3A5D02CB4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pipeline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6CAD8F-C5C5-4728-9157-553BFC6155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30BF1B0-BB0C-4CA3-9A1B-7D4718A97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576" y="1050935"/>
            <a:ext cx="9097332" cy="5714198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E054DD0D-7896-4EFC-B01E-756CB93A3F97}"/>
              </a:ext>
            </a:extLst>
          </p:cNvPr>
          <p:cNvSpPr/>
          <p:nvPr/>
        </p:nvSpPr>
        <p:spPr>
          <a:xfrm>
            <a:off x="3749040" y="5467738"/>
            <a:ext cx="3374136" cy="741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489D71A4-6D55-489E-BEF7-3B6633472901}"/>
              </a:ext>
            </a:extLst>
          </p:cNvPr>
          <p:cNvSpPr/>
          <p:nvPr/>
        </p:nvSpPr>
        <p:spPr>
          <a:xfrm>
            <a:off x="3749040" y="2326431"/>
            <a:ext cx="3374136" cy="741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73882AD-5A3E-4C5B-A75A-966143A80F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891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33"/>
    </mc:Choice>
    <mc:Fallback>
      <p:transition spd="slow" advTm="25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598A5CD-5D64-46F2-94AF-A7AAB5EF7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GB" dirty="0"/>
              <a:t>Every commit deploys in a isolated and dedicated environment</a:t>
            </a:r>
          </a:p>
          <a:p>
            <a:pPr fontAlgn="base"/>
            <a:r>
              <a:rPr lang="en-GB" dirty="0"/>
              <a:t>One component-one repository </a:t>
            </a:r>
          </a:p>
          <a:p>
            <a:pPr lvl="1" fontAlgn="base"/>
            <a:r>
              <a:rPr lang="en-GB" dirty="0"/>
              <a:t>short lived use of branching</a:t>
            </a:r>
          </a:p>
          <a:p>
            <a:pPr fontAlgn="base"/>
            <a:r>
              <a:rPr lang="en-GB" dirty="0" err="1"/>
              <a:t>Makefile</a:t>
            </a:r>
            <a:r>
              <a:rPr lang="en-GB" dirty="0"/>
              <a:t>: build and test of each component in one command</a:t>
            </a:r>
          </a:p>
          <a:p>
            <a:pPr fontAlgn="base"/>
            <a:r>
              <a:rPr lang="en-GB" dirty="0"/>
              <a:t>Every commit triggers a build, a deployment and run tests</a:t>
            </a:r>
          </a:p>
          <a:p>
            <a:pPr fontAlgn="base"/>
            <a:r>
              <a:rPr lang="en-GB" dirty="0"/>
              <a:t>Test Artifacts in </a:t>
            </a:r>
            <a:r>
              <a:rPr lang="en-GB" dirty="0" err="1"/>
              <a:t>gitlab</a:t>
            </a:r>
            <a:r>
              <a:rPr lang="en-GB" dirty="0"/>
              <a:t> for each pipeline run </a:t>
            </a:r>
          </a:p>
          <a:p>
            <a:pPr fontAlgn="base"/>
            <a:r>
              <a:rPr lang="en-GB" dirty="0"/>
              <a:t>Other artifacts available on nexus (docker images, helm charts, python modules, etc.)</a:t>
            </a:r>
          </a:p>
          <a:p>
            <a:pPr fontAlgn="base"/>
            <a:r>
              <a:rPr lang="en-GB" dirty="0"/>
              <a:t>Integration environment is accessible for every developer in every repository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F0DED8-5C79-44E8-9765-DF8D153125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42F9A1-9C0F-4D2C-B7CA-12361F7B0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157E10-B816-4EEC-8D25-94BB3FBA4C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11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29"/>
    </mc:Choice>
    <mc:Fallback>
      <p:transition spd="slow" advTm="6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Thanks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36275C-2AF1-4FEE-8783-88381278AB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1"/>
    </mc:Choice>
    <mc:Fallback>
      <p:transition spd="slow" advTm="3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B529902-9A13-48DD-9BDD-0A1AA4027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111" y="771115"/>
            <a:ext cx="9000277" cy="5819654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F5615-4DB2-4B9D-8084-4573476C65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Gitlab</a:t>
            </a:r>
            <a:r>
              <a:rPr lang="it-IT" dirty="0"/>
              <a:t> pipeline – </a:t>
            </a:r>
            <a:r>
              <a:rPr lang="it-IT" dirty="0" err="1"/>
              <a:t>run</a:t>
            </a:r>
            <a:r>
              <a:rPr lang="it-IT" dirty="0"/>
              <a:t>-time</a:t>
            </a:r>
          </a:p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0314E53-09BE-4F24-A7A4-52B7ECA0B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D40386B-08B1-48B3-8D29-6DBCA02E5D63}"/>
              </a:ext>
            </a:extLst>
          </p:cNvPr>
          <p:cNvSpPr/>
          <p:nvPr/>
        </p:nvSpPr>
        <p:spPr>
          <a:xfrm>
            <a:off x="4381190" y="5034013"/>
            <a:ext cx="1441704" cy="9793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2F390A69-307A-4A42-BE7B-6F73CEF61EC7}"/>
              </a:ext>
            </a:extLst>
          </p:cNvPr>
          <p:cNvSpPr/>
          <p:nvPr/>
        </p:nvSpPr>
        <p:spPr>
          <a:xfrm>
            <a:off x="3660338" y="2267072"/>
            <a:ext cx="1441704" cy="9793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673D7F6-5739-434B-94D7-4F30973132C2}"/>
              </a:ext>
            </a:extLst>
          </p:cNvPr>
          <p:cNvSpPr/>
          <p:nvPr/>
        </p:nvSpPr>
        <p:spPr>
          <a:xfrm>
            <a:off x="6930280" y="2307177"/>
            <a:ext cx="1441704" cy="9793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0BB9C40-1031-43CD-B88A-A635E30CB3F9}"/>
              </a:ext>
            </a:extLst>
          </p:cNvPr>
          <p:cNvSpPr/>
          <p:nvPr/>
        </p:nvSpPr>
        <p:spPr>
          <a:xfrm>
            <a:off x="7536672" y="5107583"/>
            <a:ext cx="1441704" cy="9793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A417F859-2D83-4B62-BD82-6759C8F0A549}"/>
              </a:ext>
            </a:extLst>
          </p:cNvPr>
          <p:cNvSpPr/>
          <p:nvPr/>
        </p:nvSpPr>
        <p:spPr>
          <a:xfrm>
            <a:off x="10289406" y="771114"/>
            <a:ext cx="1809550" cy="14234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EBE3B04-8AA5-4052-B76A-482A039D944E}"/>
              </a:ext>
            </a:extLst>
          </p:cNvPr>
          <p:cNvSpPr/>
          <p:nvPr/>
        </p:nvSpPr>
        <p:spPr>
          <a:xfrm>
            <a:off x="10504662" y="2228764"/>
            <a:ext cx="1441704" cy="9793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B3D1F75-87E2-46F4-88EF-507B18DA78B4}"/>
              </a:ext>
            </a:extLst>
          </p:cNvPr>
          <p:cNvSpPr/>
          <p:nvPr/>
        </p:nvSpPr>
        <p:spPr>
          <a:xfrm>
            <a:off x="10570623" y="3252242"/>
            <a:ext cx="1441704" cy="97930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A8776DA-8301-422A-A103-7137CA65A1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407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43"/>
    </mc:Choice>
    <mc:Fallback>
      <p:transition spd="slow" advTm="66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23CAB85-3CA1-4306-8DBB-B97837E29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International effort to build two radio interferometers in South Africa and Australia</a:t>
            </a:r>
          </a:p>
          <a:p>
            <a:r>
              <a:rPr lang="en-GB" dirty="0"/>
              <a:t>One Observatory monitored and controlled from the global headquarters (GHQ) based in the United Kingdom at Jodrell Bank</a:t>
            </a:r>
          </a:p>
          <a:p>
            <a:r>
              <a:rPr lang="en-GB" dirty="0"/>
              <a:t>Software development process is Agile </a:t>
            </a:r>
          </a:p>
          <a:p>
            <a:pPr lvl="1"/>
            <a:r>
              <a:rPr lang="en-GB" dirty="0"/>
              <a:t>Mainly incremental and iterative </a:t>
            </a:r>
          </a:p>
          <a:p>
            <a:pPr lvl="1"/>
            <a:r>
              <a:rPr lang="en-GB" dirty="0"/>
              <a:t>Specialized team (known as system team) devoted to support the continuous Integration, test automation and continuous Deployment.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C5AF1D-73F3-4607-8860-07B063B09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SKA Project</a:t>
            </a:r>
            <a:endParaRPr lang="en-GB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2C0B64D-4C4F-49DE-B6B8-F8C3C1D7F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E79A673-6AA2-4373-9810-9BB5600E92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0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63"/>
    </mc:Choice>
    <mc:Fallback>
      <p:transition spd="slow" advTm="48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8B78D6E-E44C-4E58-AC66-B81F9C1D7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many parts of the project are developed independently for a long period of time (weeks or longer), </a:t>
            </a:r>
          </a:p>
          <a:p>
            <a:r>
              <a:rPr lang="en-US" dirty="0"/>
              <a:t>Code base and build environments diverges </a:t>
            </a:r>
          </a:p>
          <a:p>
            <a:r>
              <a:rPr lang="en-US" dirty="0"/>
              <a:t>When changes are integrated</a:t>
            </a:r>
          </a:p>
          <a:p>
            <a:pPr lvl="1"/>
            <a:r>
              <a:rPr lang="en-US" dirty="0"/>
              <a:t>Weeks in verifying that everything works</a:t>
            </a:r>
          </a:p>
          <a:p>
            <a:pPr lvl="1"/>
            <a:r>
              <a:rPr lang="en-US" dirty="0"/>
              <a:t>Developers spend time in solving bugs introduced months earlier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400597-B37C-4E10-BA79-DDE4189FD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CI-CD?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A8554E-5FB1-4864-9068-308D059C8F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32B4AD-E16E-4A1D-91AC-28DE291D23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73"/>
    </mc:Choice>
    <mc:Fallback>
      <p:transition spd="slow" advTm="57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E26B9E4-BB4F-479F-AC32-F8DCFA52B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Set of development practices that requires developers to integrate code into a shared repository several times a day. </a:t>
            </a:r>
          </a:p>
          <a:p>
            <a:pPr fontAlgn="base"/>
            <a:r>
              <a:rPr lang="en-GB" dirty="0"/>
              <a:t>Each check-in is then verified by an automated build, allowing teams to detect problems early.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58FAF0-9CA6-4DD9-A18C-DAA0C73AE4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69CF67-7A2C-40F7-8EAA-75DCBEBBBD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C95F8F2-D32C-4558-8185-01773C9EB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8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40"/>
    </mc:Choice>
    <mc:Fallback>
      <p:transition spd="slow" advTm="29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2DCEF26-10C2-47BC-96DA-97E3F05B2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000" dirty="0"/>
              <a:t>Single </a:t>
            </a:r>
            <a:r>
              <a:rPr lang="en-GB" sz="2400" dirty="0"/>
              <a:t>source repository (for each component of the system)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minimize the use of branching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Automate the build (build all in one command)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Automate testing (together with the build)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Every commit should build on an integration machine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Commit often! (at least once per day)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GB" sz="2400" dirty="0"/>
              <a:t>the smaller is the change the easier is the fix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Build fast (so that a problem in integration can be found quickly)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Multi-stage deployment: every build software must be tested in different environments</a:t>
            </a:r>
          </a:p>
          <a:p>
            <a:pPr marL="0" indent="0" fontAlgn="base">
              <a:buNone/>
            </a:pPr>
            <a:endParaRPr lang="en-GB" sz="2400" dirty="0"/>
          </a:p>
          <a:p>
            <a:pPr marL="0" indent="0" fontAlgn="base">
              <a:buNone/>
            </a:pPr>
            <a:r>
              <a:rPr lang="en-GB" sz="2400" dirty="0"/>
              <a:t>Ref: </a:t>
            </a:r>
            <a:r>
              <a:rPr lang="en-GB" sz="2400" dirty="0">
                <a:hlinkClick r:id="rId4" action="ppaction://hlinkfile"/>
              </a:rPr>
              <a:t>martinfowler.com</a:t>
            </a:r>
            <a:r>
              <a:rPr lang="en-GB" sz="2000" dirty="0">
                <a:hlinkClick r:id="rId4" action="ppaction://hlinkfile"/>
              </a:rPr>
              <a:t>/articles/continuousIntegration.html</a:t>
            </a:r>
            <a:endParaRPr lang="it-IT" sz="20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C915C4-A36D-4D76-B04B-D7E6533AB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en-GB" dirty="0"/>
              <a:t>practices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3EFAA5-B5B1-4DD6-B12E-BC493199CB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7E659E4-7B2E-4D92-AF69-BC7772BD37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4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92"/>
    </mc:Choice>
    <mc:Fallback>
      <p:transition spd="slow" advTm="76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892DAB4-F3AE-47A8-89DC-4A69FAF5F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Continuous delivery</a:t>
            </a:r>
          </a:p>
          <a:p>
            <a:pPr lvl="1"/>
            <a:r>
              <a:rPr lang="en-GB" dirty="0"/>
              <a:t>Automate the delivery of new releases of software</a:t>
            </a:r>
          </a:p>
          <a:p>
            <a:pPr lvl="1"/>
            <a:r>
              <a:rPr lang="en-GB" dirty="0"/>
              <a:t>Deployment has to be predictable and sustainable</a:t>
            </a:r>
          </a:p>
          <a:p>
            <a:pPr lvl="2"/>
            <a:r>
              <a:rPr lang="en-GB" dirty="0"/>
              <a:t>The code must be in a deployable state</a:t>
            </a:r>
          </a:p>
          <a:p>
            <a:pPr lvl="2"/>
            <a:r>
              <a:rPr lang="en-GB" b="1" dirty="0"/>
              <a:t>Testing </a:t>
            </a:r>
            <a:r>
              <a:rPr lang="en-GB" dirty="0"/>
              <a:t>needs to cover enough of your codebase.</a:t>
            </a:r>
          </a:p>
          <a:p>
            <a:r>
              <a:rPr lang="en-GB" dirty="0"/>
              <a:t>Continuous deployment</a:t>
            </a:r>
          </a:p>
          <a:p>
            <a:pPr lvl="1"/>
            <a:r>
              <a:rPr lang="en-GB" dirty="0"/>
              <a:t>One step further: every single commit to the software that passes all the stages of the build and test pipeline is deployed into the production environment</a:t>
            </a:r>
          </a:p>
          <a:p>
            <a:endParaRPr lang="en-GB" sz="28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4D0138-4E13-47DD-B8B6-0ACDB9540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Delivery vs Deployment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F031D9-280F-4894-9D51-35C59ACDBE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F561B17-8312-48D0-A47D-C2FD35887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87"/>
    </mc:Choice>
    <mc:Fallback>
      <p:transition spd="slow" advTm="40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52B4DC-BDA5-4D52-B4EF-267A24CF70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TANGO-controls framework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C79A54-E6E0-433D-87C4-FB170701DA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63676" y="6410520"/>
            <a:ext cx="3433865" cy="354613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433F9B-F397-463F-9318-FB6F323B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036420"/>
            <a:ext cx="9144000" cy="547942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2B6237-ABD2-4B12-9B42-963859E5BF3D}"/>
              </a:ext>
            </a:extLst>
          </p:cNvPr>
          <p:cNvSpPr txBox="1"/>
          <p:nvPr/>
        </p:nvSpPr>
        <p:spPr>
          <a:xfrm>
            <a:off x="7612612" y="6041187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Ref: </a:t>
            </a:r>
            <a:r>
              <a:rPr lang="en-GB" dirty="0">
                <a:hlinkClick r:id="rId6"/>
              </a:rPr>
              <a:t>www.tango-controls.org</a:t>
            </a:r>
            <a:r>
              <a:rPr lang="en-GB" dirty="0"/>
              <a:t> </a:t>
            </a:r>
          </a:p>
        </p:txBody>
      </p:sp>
      <p:sp>
        <p:nvSpPr>
          <p:cNvPr id="5" name="Esplosione: 14 punte 4">
            <a:extLst>
              <a:ext uri="{FF2B5EF4-FFF2-40B4-BE49-F238E27FC236}">
                <a16:creationId xmlns:a16="http://schemas.microsoft.com/office/drawing/2014/main" id="{7F64D7EF-E7BA-4E35-93BE-D2B25EF84CC6}"/>
              </a:ext>
            </a:extLst>
          </p:cNvPr>
          <p:cNvSpPr/>
          <p:nvPr/>
        </p:nvSpPr>
        <p:spPr>
          <a:xfrm>
            <a:off x="1884964" y="540945"/>
            <a:ext cx="9048064" cy="5620283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The TANGO –controls </a:t>
            </a:r>
            <a:r>
              <a:rPr lang="it-IT" sz="2800" dirty="0" err="1"/>
              <a:t>comes</a:t>
            </a:r>
            <a:r>
              <a:rPr lang="it-IT" sz="2800" dirty="0"/>
              <a:t> with a </a:t>
            </a:r>
            <a:r>
              <a:rPr lang="it-IT" sz="2800" dirty="0" err="1"/>
              <a:t>number</a:t>
            </a:r>
            <a:r>
              <a:rPr lang="it-IT" sz="2800" dirty="0"/>
              <a:t> of tools and services </a:t>
            </a:r>
            <a:r>
              <a:rPr lang="it-IT" sz="2800" dirty="0" err="1"/>
              <a:t>which</a:t>
            </a:r>
            <a:r>
              <a:rPr lang="it-IT" sz="2800" dirty="0"/>
              <a:t> can be </a:t>
            </a:r>
            <a:r>
              <a:rPr lang="it-IT" sz="2800" dirty="0" err="1"/>
              <a:t>deployed</a:t>
            </a:r>
            <a:r>
              <a:rPr lang="it-IT" sz="2800" dirty="0"/>
              <a:t> </a:t>
            </a:r>
            <a:r>
              <a:rPr lang="it-IT" sz="2800" dirty="0" err="1"/>
              <a:t>as</a:t>
            </a:r>
            <a:r>
              <a:rPr lang="it-IT" sz="2800" dirty="0"/>
              <a:t> a </a:t>
            </a:r>
            <a:r>
              <a:rPr lang="it-IT" sz="2800" dirty="0" err="1"/>
              <a:t>conteinerized</a:t>
            </a:r>
            <a:r>
              <a:rPr lang="it-IT" sz="2800" dirty="0"/>
              <a:t> </a:t>
            </a:r>
            <a:r>
              <a:rPr lang="it-IT" sz="2800" dirty="0" err="1"/>
              <a:t>application</a:t>
            </a:r>
            <a:r>
              <a:rPr lang="it-IT" sz="2800" dirty="0"/>
              <a:t> (SKA-</a:t>
            </a:r>
            <a:r>
              <a:rPr lang="it-IT" sz="2800" dirty="0" err="1"/>
              <a:t>docker</a:t>
            </a:r>
            <a:r>
              <a:rPr lang="it-IT" sz="2800" dirty="0"/>
              <a:t> project)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6CDE572-0550-4715-B884-539FEB43C6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91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03"/>
    </mc:Choice>
    <mc:Fallback>
      <p:transition spd="slow" advTm="79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D420430B-8DC2-4797-AA7C-1AA10BE3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SKA can be seen as a set of elements which can be seen as a set software modules (for each module, there is one repository) </a:t>
            </a:r>
          </a:p>
          <a:p>
            <a:r>
              <a:rPr lang="en-GB" dirty="0"/>
              <a:t>For each module there is one docker image</a:t>
            </a:r>
          </a:p>
          <a:p>
            <a:pPr lvl="1"/>
            <a:r>
              <a:rPr lang="en-GB" dirty="0"/>
              <a:t>standard unit of software that packages up code and all its dependencies so the component runs quickly and reliably across different computing environments</a:t>
            </a:r>
          </a:p>
          <a:p>
            <a:r>
              <a:rPr lang="en-GB" i="1" dirty="0"/>
              <a:t>Containerized environment</a:t>
            </a:r>
          </a:p>
          <a:p>
            <a:pPr lvl="1"/>
            <a:r>
              <a:rPr lang="en-US" dirty="0"/>
              <a:t>Kubernetes (k8s) for container orchestration (</a:t>
            </a:r>
            <a:r>
              <a:rPr lang="en-US" dirty="0">
                <a:hlinkClick r:id="rId4"/>
              </a:rPr>
              <a:t>kubernetes.io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Helm for packaging k8s applications (</a:t>
            </a:r>
            <a:r>
              <a:rPr lang="en-US" i="1" dirty="0">
                <a:hlinkClick r:id="rId5"/>
              </a:rPr>
              <a:t>helm.sh</a:t>
            </a:r>
            <a:r>
              <a:rPr lang="en-US" i="1" dirty="0"/>
              <a:t>)</a:t>
            </a:r>
            <a:endParaRPr lang="en-GB" i="1" dirty="0"/>
          </a:p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71B462-09F1-461C-844C-EC64253DC0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Containerization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AA3B59-006C-48F6-87EF-33E95F144F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4D24989-643C-48A4-BC2F-EE837166B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9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99"/>
    </mc:Choice>
    <mc:Fallback>
      <p:transition spd="slow" advTm="51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0B9E7CA-9657-4D63-A572-D8C3ED0A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Helm is a tool for managing Kubernetes charts </a:t>
            </a:r>
          </a:p>
          <a:p>
            <a:r>
              <a:rPr lang="en-GB" dirty="0"/>
              <a:t>Chart is a package of pre-configured Kubernetes resources (set of information necessary to create an instance of a Kubernetes application)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5FF177-10B3-4AD8-9464-A2ABAB48A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Kubernetes and Helm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7FCC9E-DDCE-4BFE-B068-D2093F5DDC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losione: 14 punte 4">
            <a:extLst>
              <a:ext uri="{FF2B5EF4-FFF2-40B4-BE49-F238E27FC236}">
                <a16:creationId xmlns:a16="http://schemas.microsoft.com/office/drawing/2014/main" id="{604E0C75-B0EF-4964-B7FB-31D34D3F4E53}"/>
              </a:ext>
            </a:extLst>
          </p:cNvPr>
          <p:cNvSpPr/>
          <p:nvPr/>
        </p:nvSpPr>
        <p:spPr>
          <a:xfrm>
            <a:off x="3977310" y="2131144"/>
            <a:ext cx="6729984" cy="4010939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 err="1"/>
              <a:t>Each</a:t>
            </a:r>
            <a:r>
              <a:rPr lang="it-IT" sz="2800" dirty="0"/>
              <a:t> component of the system can be </a:t>
            </a:r>
            <a:r>
              <a:rPr lang="it-IT" sz="2800" dirty="0" err="1"/>
              <a:t>deployed</a:t>
            </a:r>
            <a:r>
              <a:rPr lang="it-IT" sz="2800" dirty="0"/>
              <a:t> (</a:t>
            </a:r>
            <a:r>
              <a:rPr lang="it-IT" sz="2800" dirty="0" err="1"/>
              <a:t>run</a:t>
            </a:r>
            <a:r>
              <a:rPr lang="it-IT" sz="2800" dirty="0"/>
              <a:t>) with an </a:t>
            </a:r>
            <a:r>
              <a:rPr lang="it-IT" sz="2800" dirty="0" err="1"/>
              <a:t>helm</a:t>
            </a:r>
            <a:r>
              <a:rPr lang="it-IT" sz="2800" dirty="0"/>
              <a:t> chart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777C923-7663-4CC8-BDA8-426137915B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581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27"/>
    </mc:Choice>
    <mc:Fallback>
      <p:transition spd="slow" advTm="2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5|6.4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3.4|8.9|1.7|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8.7|0.7|14.1|15.8|11.4|11|1.3|0.5|6.7|18.3|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2.8|1.7|1|2.1|1|0.4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81950D-8F9B-4C0C-9361-3F40143C056F}">
  <we:reference id="wa200000113" version="1.0.0.0" store="en-001" storeType="OMEX"/>
  <we:alternateReferences>
    <we:reference id="wa200000113" version="1.0.0.0" store="en-00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2655</TotalTime>
  <Words>846</Words>
  <Application>Microsoft Office PowerPoint</Application>
  <PresentationFormat>Widescreen</PresentationFormat>
  <Paragraphs>136</Paragraphs>
  <Slides>18</Slides>
  <Notes>0</Notes>
  <HiddenSlides>1</HiddenSlides>
  <MMClips>18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1" baseType="lpstr">
      <vt:lpstr>Arial</vt:lpstr>
      <vt:lpstr>Calibri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matteo.dicarlo@IstNazAstrofisica.onmicrosoft.com</dc:creator>
  <cp:lastModifiedBy>Matteo Di Carlo</cp:lastModifiedBy>
  <cp:revision>151</cp:revision>
  <dcterms:created xsi:type="dcterms:W3CDTF">2014-02-11T10:41:18Z</dcterms:created>
  <dcterms:modified xsi:type="dcterms:W3CDTF">2020-11-08T17:27:41Z</dcterms:modified>
</cp:coreProperties>
</file>